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257" r:id="rId3"/>
    <p:sldId id="285" r:id="rId4"/>
    <p:sldId id="267" r:id="rId5"/>
    <p:sldId id="268" r:id="rId6"/>
    <p:sldId id="264" r:id="rId7"/>
    <p:sldId id="260" r:id="rId8"/>
    <p:sldId id="266" r:id="rId9"/>
    <p:sldId id="261" r:id="rId10"/>
    <p:sldId id="262" r:id="rId11"/>
    <p:sldId id="270" r:id="rId12"/>
    <p:sldId id="277" r:id="rId13"/>
    <p:sldId id="276" r:id="rId14"/>
    <p:sldId id="280" r:id="rId15"/>
    <p:sldId id="263" r:id="rId16"/>
    <p:sldId id="282" r:id="rId17"/>
    <p:sldId id="283" r:id="rId18"/>
    <p:sldId id="284" r:id="rId19"/>
    <p:sldId id="286" r:id="rId20"/>
    <p:sldId id="287" r:id="rId21"/>
    <p:sldId id="398" r:id="rId22"/>
    <p:sldId id="288" r:id="rId23"/>
    <p:sldId id="289" r:id="rId24"/>
    <p:sldId id="318" r:id="rId25"/>
    <p:sldId id="317" r:id="rId26"/>
    <p:sldId id="396" r:id="rId27"/>
    <p:sldId id="374" r:id="rId28"/>
    <p:sldId id="376" r:id="rId29"/>
    <p:sldId id="375" r:id="rId30"/>
    <p:sldId id="377" r:id="rId31"/>
    <p:sldId id="390" r:id="rId32"/>
    <p:sldId id="391" r:id="rId33"/>
    <p:sldId id="392" r:id="rId34"/>
    <p:sldId id="393" r:id="rId35"/>
    <p:sldId id="394" r:id="rId36"/>
    <p:sldId id="378" r:id="rId37"/>
    <p:sldId id="379" r:id="rId38"/>
    <p:sldId id="389" r:id="rId39"/>
    <p:sldId id="380" r:id="rId40"/>
    <p:sldId id="395" r:id="rId41"/>
    <p:sldId id="381" r:id="rId42"/>
    <p:sldId id="382" r:id="rId43"/>
    <p:sldId id="383" r:id="rId44"/>
    <p:sldId id="384" r:id="rId45"/>
    <p:sldId id="385" r:id="rId46"/>
    <p:sldId id="386" r:id="rId47"/>
    <p:sldId id="387" r:id="rId48"/>
    <p:sldId id="291" r:id="rId49"/>
    <p:sldId id="290" r:id="rId50"/>
    <p:sldId id="297" r:id="rId51"/>
    <p:sldId id="292" r:id="rId52"/>
    <p:sldId id="296" r:id="rId53"/>
    <p:sldId id="308" r:id="rId54"/>
    <p:sldId id="307" r:id="rId55"/>
    <p:sldId id="295" r:id="rId56"/>
    <p:sldId id="294" r:id="rId57"/>
    <p:sldId id="293" r:id="rId58"/>
    <p:sldId id="311" r:id="rId59"/>
    <p:sldId id="329" r:id="rId60"/>
    <p:sldId id="330" r:id="rId61"/>
    <p:sldId id="298" r:id="rId62"/>
    <p:sldId id="310" r:id="rId63"/>
    <p:sldId id="399" r:id="rId64"/>
    <p:sldId id="299" r:id="rId65"/>
    <p:sldId id="326" r:id="rId66"/>
    <p:sldId id="328" r:id="rId67"/>
    <p:sldId id="370" r:id="rId68"/>
    <p:sldId id="300" r:id="rId69"/>
    <p:sldId id="363" r:id="rId70"/>
    <p:sldId id="315" r:id="rId71"/>
    <p:sldId id="316" r:id="rId72"/>
    <p:sldId id="400" r:id="rId73"/>
    <p:sldId id="314" r:id="rId74"/>
    <p:sldId id="313" r:id="rId75"/>
    <p:sldId id="320" r:id="rId76"/>
    <p:sldId id="301" r:id="rId77"/>
    <p:sldId id="302" r:id="rId78"/>
    <p:sldId id="306" r:id="rId79"/>
    <p:sldId id="304" r:id="rId80"/>
    <p:sldId id="331" r:id="rId81"/>
    <p:sldId id="337" r:id="rId82"/>
    <p:sldId id="362" r:id="rId83"/>
    <p:sldId id="303" r:id="rId84"/>
    <p:sldId id="332" r:id="rId85"/>
    <p:sldId id="338" r:id="rId86"/>
    <p:sldId id="339" r:id="rId87"/>
    <p:sldId id="334" r:id="rId88"/>
    <p:sldId id="321" r:id="rId89"/>
    <p:sldId id="336" r:id="rId90"/>
    <p:sldId id="340" r:id="rId91"/>
    <p:sldId id="335" r:id="rId92"/>
    <p:sldId id="322" r:id="rId93"/>
    <p:sldId id="324" r:id="rId94"/>
    <p:sldId id="323" r:id="rId95"/>
    <p:sldId id="348" r:id="rId96"/>
    <p:sldId id="347" r:id="rId97"/>
    <p:sldId id="365" r:id="rId98"/>
    <p:sldId id="364" r:id="rId99"/>
    <p:sldId id="366" r:id="rId100"/>
    <p:sldId id="273" r:id="rId101"/>
    <p:sldId id="397" r:id="rId10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8D1DDFB-2B98-4747-9389-F54BD5D3AE3C}" type="datetimeFigureOut">
              <a:rPr lang="en-US" smtClean="0"/>
              <a:t>2/5/2020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DDFDAA-5792-4BE4-AF7B-04432F5A0CCE}" type="slidenum">
              <a:rPr lang="en-US" smtClean="0"/>
              <a:t>‹#›</a:t>
            </a:fld>
            <a:endParaRPr lang="en-US"/>
          </a:p>
        </p:txBody>
      </p:sp>
    </p:spTree>
    <p:extLst>
      <p:ext uri="{BB962C8B-B14F-4D97-AF65-F5344CB8AC3E}">
        <p14:creationId xmlns:p14="http://schemas.microsoft.com/office/powerpoint/2010/main" val="2583287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DFDAA-5792-4BE4-AF7B-04432F5A0CCE}" type="slidenum">
              <a:rPr lang="en-US" smtClean="0"/>
              <a:t>2</a:t>
            </a:fld>
            <a:endParaRPr lang="en-US"/>
          </a:p>
        </p:txBody>
      </p:sp>
    </p:spTree>
    <p:extLst>
      <p:ext uri="{BB962C8B-B14F-4D97-AF65-F5344CB8AC3E}">
        <p14:creationId xmlns:p14="http://schemas.microsoft.com/office/powerpoint/2010/main" val="362676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DFDAA-5792-4BE4-AF7B-04432F5A0CCE}" type="slidenum">
              <a:rPr lang="en-US" smtClean="0"/>
              <a:t>37</a:t>
            </a:fld>
            <a:endParaRPr lang="en-US"/>
          </a:p>
        </p:txBody>
      </p:sp>
    </p:spTree>
    <p:extLst>
      <p:ext uri="{BB962C8B-B14F-4D97-AF65-F5344CB8AC3E}">
        <p14:creationId xmlns:p14="http://schemas.microsoft.com/office/powerpoint/2010/main" val="204550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05FA1B-4726-4039-9A16-84CA5C11BE9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384172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5FA1B-4726-4039-9A16-84CA5C11BE9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200141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5FA1B-4726-4039-9A16-84CA5C11BE9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1084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5FA1B-4726-4039-9A16-84CA5C11BE9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282983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05FA1B-4726-4039-9A16-84CA5C11BE9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222461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05FA1B-4726-4039-9A16-84CA5C11BE9D}"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84987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05FA1B-4726-4039-9A16-84CA5C11BE9D}" type="datetimeFigureOut">
              <a:rPr lang="en-US" smtClean="0"/>
              <a:t>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321598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05FA1B-4726-4039-9A16-84CA5C11BE9D}" type="datetimeFigureOut">
              <a:rPr lang="en-US" smtClean="0"/>
              <a:t>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12823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5FA1B-4726-4039-9A16-84CA5C11BE9D}" type="datetimeFigureOut">
              <a:rPr lang="en-US" smtClean="0"/>
              <a:t>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386163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05FA1B-4726-4039-9A16-84CA5C11BE9D}"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88205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05FA1B-4726-4039-9A16-84CA5C11BE9D}"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5BE1D-DD8E-4199-B304-5686D9F2FB26}" type="slidenum">
              <a:rPr lang="en-US" smtClean="0"/>
              <a:t>‹#›</a:t>
            </a:fld>
            <a:endParaRPr lang="en-US"/>
          </a:p>
        </p:txBody>
      </p:sp>
    </p:spTree>
    <p:extLst>
      <p:ext uri="{BB962C8B-B14F-4D97-AF65-F5344CB8AC3E}">
        <p14:creationId xmlns:p14="http://schemas.microsoft.com/office/powerpoint/2010/main" val="81837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5FA1B-4726-4039-9A16-84CA5C11BE9D}" type="datetimeFigureOut">
              <a:rPr lang="en-US" smtClean="0"/>
              <a:t>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5BE1D-DD8E-4199-B304-5686D9F2FB26}" type="slidenum">
              <a:rPr lang="en-US" smtClean="0"/>
              <a:t>‹#›</a:t>
            </a:fld>
            <a:endParaRPr lang="en-US"/>
          </a:p>
        </p:txBody>
      </p:sp>
    </p:spTree>
    <p:extLst>
      <p:ext uri="{BB962C8B-B14F-4D97-AF65-F5344CB8AC3E}">
        <p14:creationId xmlns:p14="http://schemas.microsoft.com/office/powerpoint/2010/main" val="256096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“Vietnam: Military Affairs and Public Opinion, 1961-1975”</a:t>
            </a:r>
          </a:p>
        </p:txBody>
      </p:sp>
      <p:sp>
        <p:nvSpPr>
          <p:cNvPr id="3" name="Subtitle 2"/>
          <p:cNvSpPr>
            <a:spLocks noGrp="1"/>
          </p:cNvSpPr>
          <p:nvPr>
            <p:ph type="subTitle" idx="1"/>
          </p:nvPr>
        </p:nvSpPr>
        <p:spPr/>
        <p:txBody>
          <a:bodyPr>
            <a:normAutofit lnSpcReduction="10000"/>
          </a:bodyPr>
          <a:lstStyle/>
          <a:p>
            <a:endParaRPr lang="en-US" dirty="0"/>
          </a:p>
          <a:p>
            <a:r>
              <a:rPr lang="en-US" dirty="0"/>
              <a:t>John Navin</a:t>
            </a:r>
          </a:p>
          <a:p>
            <a:r>
              <a:rPr lang="en-US" dirty="0"/>
              <a:t>Dept. of History</a:t>
            </a:r>
          </a:p>
          <a:p>
            <a:r>
              <a:rPr lang="en-US" dirty="0"/>
              <a:t>Coastal Carolina University</a:t>
            </a:r>
          </a:p>
        </p:txBody>
      </p:sp>
    </p:spTree>
    <p:extLst>
      <p:ext uri="{BB962C8B-B14F-4D97-AF65-F5344CB8AC3E}">
        <p14:creationId xmlns:p14="http://schemas.microsoft.com/office/powerpoint/2010/main" val="379658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Truman wavers on U.S. policy toward Indochina – October, 1945</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“[The] US has no thought of opposing the reestablishment of French control in Indochina … However, it is not the policy of this GOVT to assist the French to reestablish their control over Indochina by force and the willingness of the US to see French control reestablished assumes that the French claim to have the support of the population is borne out by future events.”</a:t>
            </a:r>
          </a:p>
        </p:txBody>
      </p:sp>
    </p:spTree>
    <p:extLst>
      <p:ext uri="{BB962C8B-B14F-4D97-AF65-F5344CB8AC3E}">
        <p14:creationId xmlns:p14="http://schemas.microsoft.com/office/powerpoint/2010/main" val="19878683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228600"/>
            <a:ext cx="9753600" cy="6400800"/>
          </a:xfrm>
          <a:prstGeom prst="rect">
            <a:avLst/>
          </a:prstGeom>
        </p:spPr>
      </p:pic>
      <p:pic>
        <p:nvPicPr>
          <p:cNvPr id="3" name="Picture 2"/>
          <p:cNvPicPr>
            <a:picLocks noChangeAspect="1"/>
          </p:cNvPicPr>
          <p:nvPr/>
        </p:nvPicPr>
        <p:blipFill>
          <a:blip r:embed="rId2"/>
          <a:stretch>
            <a:fillRect/>
          </a:stretch>
        </p:blipFill>
        <p:spPr>
          <a:xfrm>
            <a:off x="870857" y="0"/>
            <a:ext cx="10450285" cy="6858000"/>
          </a:xfrm>
          <a:prstGeom prst="rect">
            <a:avLst/>
          </a:prstGeom>
        </p:spPr>
      </p:pic>
    </p:spTree>
    <p:extLst>
      <p:ext uri="{BB962C8B-B14F-4D97-AF65-F5344CB8AC3E}">
        <p14:creationId xmlns:p14="http://schemas.microsoft.com/office/powerpoint/2010/main" val="20277967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790343" cy="6858000"/>
          </a:xfrm>
          <a:prstGeom prst="rect">
            <a:avLst/>
          </a:prstGeom>
        </p:spPr>
      </p:pic>
      <p:pic>
        <p:nvPicPr>
          <p:cNvPr id="3" name="Picture 2"/>
          <p:cNvPicPr>
            <a:picLocks noChangeAspect="1"/>
          </p:cNvPicPr>
          <p:nvPr/>
        </p:nvPicPr>
        <p:blipFill>
          <a:blip r:embed="rId3"/>
          <a:stretch>
            <a:fillRect/>
          </a:stretch>
        </p:blipFill>
        <p:spPr>
          <a:xfrm>
            <a:off x="3790343" y="0"/>
            <a:ext cx="8453120" cy="4754880"/>
          </a:xfrm>
          <a:prstGeom prst="rect">
            <a:avLst/>
          </a:prstGeom>
        </p:spPr>
      </p:pic>
      <p:sp>
        <p:nvSpPr>
          <p:cNvPr id="4" name="TextBox 3"/>
          <p:cNvSpPr txBox="1"/>
          <p:nvPr/>
        </p:nvSpPr>
        <p:spPr>
          <a:xfrm>
            <a:off x="4544291" y="5209309"/>
            <a:ext cx="6483927" cy="923330"/>
          </a:xfrm>
          <a:prstGeom prst="rect">
            <a:avLst/>
          </a:prstGeom>
          <a:noFill/>
        </p:spPr>
        <p:txBody>
          <a:bodyPr wrap="square" rtlCol="0">
            <a:spAutoFit/>
          </a:bodyPr>
          <a:lstStyle/>
          <a:p>
            <a:r>
              <a:rPr lang="en-US" dirty="0" smtClean="0"/>
              <a:t>U.S. embargo on Vietnam partially lifted in 1994</a:t>
            </a:r>
          </a:p>
          <a:p>
            <a:r>
              <a:rPr lang="en-US" dirty="0" smtClean="0"/>
              <a:t>Diplomatic relations normalized in 1995</a:t>
            </a:r>
          </a:p>
          <a:p>
            <a:r>
              <a:rPr lang="en-US" dirty="0" smtClean="0"/>
              <a:t>U.S. embargo fully lifted in 2014</a:t>
            </a:r>
            <a:endParaRPr lang="en-US" dirty="0"/>
          </a:p>
        </p:txBody>
      </p:sp>
    </p:spTree>
    <p:extLst>
      <p:ext uri="{BB962C8B-B14F-4D97-AF65-F5344CB8AC3E}">
        <p14:creationId xmlns:p14="http://schemas.microsoft.com/office/powerpoint/2010/main" val="195136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Meanwhile …</a:t>
            </a:r>
          </a:p>
        </p:txBody>
      </p:sp>
      <p:sp>
        <p:nvSpPr>
          <p:cNvPr id="3" name="Content Placeholder 2"/>
          <p:cNvSpPr>
            <a:spLocks noGrp="1"/>
          </p:cNvSpPr>
          <p:nvPr>
            <p:ph idx="1"/>
          </p:nvPr>
        </p:nvSpPr>
        <p:spPr/>
        <p:txBody>
          <a:bodyPr/>
          <a:lstStyle/>
          <a:p>
            <a:r>
              <a:rPr lang="en-US" dirty="0"/>
              <a:t>1946 – Stalin declares communism and capitalism incompatible; Churchill says an “iron curtain” has descended on Europe</a:t>
            </a:r>
          </a:p>
          <a:p>
            <a:r>
              <a:rPr lang="en-US" dirty="0"/>
              <a:t>1948 – Communists invade Czechoslovakia</a:t>
            </a:r>
          </a:p>
          <a:p>
            <a:r>
              <a:rPr lang="en-US" dirty="0"/>
              <a:t>1949 – Soviet Union tests its first atomic bomb</a:t>
            </a:r>
          </a:p>
          <a:p>
            <a:r>
              <a:rPr lang="en-US" dirty="0"/>
              <a:t>1949 – Chinese Communist Revolution, led by Chairman Mao Zedong, results in the proclamation of the People's Republic of China</a:t>
            </a:r>
          </a:p>
          <a:p>
            <a:r>
              <a:rPr lang="en-US" dirty="0"/>
              <a:t>1950 – Joseph McCarthy begins Communist witch hunt</a:t>
            </a:r>
          </a:p>
          <a:p>
            <a:r>
              <a:rPr lang="en-US" dirty="0"/>
              <a:t>1950 – Korean War begins</a:t>
            </a:r>
          </a:p>
        </p:txBody>
      </p:sp>
    </p:spTree>
    <p:extLst>
      <p:ext uri="{BB962C8B-B14F-4D97-AF65-F5344CB8AC3E}">
        <p14:creationId xmlns:p14="http://schemas.microsoft.com/office/powerpoint/2010/main" val="207300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From the Pentagon Papers …</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“The record shows that through 1953, the French pursued a policy which was based on military victory and excluded meaningful negotiations with Ho Chi Minh. … There was a basic incompatibility in the two strands of U.S. policy: (1) Washington wanted France to fight the anti-communist war and win, preferably with U.S. guidance and advice; and (2) Washington expected the French, when battlefield victory was assured to magnanimously withdraw from Indochina.” </a:t>
            </a:r>
          </a:p>
        </p:txBody>
      </p:sp>
    </p:spTree>
    <p:extLst>
      <p:ext uri="{BB962C8B-B14F-4D97-AF65-F5344CB8AC3E}">
        <p14:creationId xmlns:p14="http://schemas.microsoft.com/office/powerpoint/2010/main" val="407827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Eisenhower on the strategic importance of Indochina – April 7, 1954</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“You have a row of dominoes set up, you knock over the first one, and what will happen to the last one is the certainty that it will go over very quickly.  So you could have a beginning of a disintegration that would have the most profound influences.  … </a:t>
            </a:r>
          </a:p>
          <a:p>
            <a:pPr marL="0" indent="0">
              <a:buNone/>
            </a:pPr>
            <a:r>
              <a:rPr lang="en-US" dirty="0"/>
              <a:t>… Asia, after all, has already lost some 450 million of its peoples to the Communist dictatorship, and we simply can't afford greater losses.”</a:t>
            </a:r>
          </a:p>
        </p:txBody>
      </p:sp>
    </p:spTree>
    <p:extLst>
      <p:ext uri="{BB962C8B-B14F-4D97-AF65-F5344CB8AC3E}">
        <p14:creationId xmlns:p14="http://schemas.microsoft.com/office/powerpoint/2010/main" val="1880246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From the Pentagon Papers …</a:t>
            </a:r>
          </a:p>
        </p:txBody>
      </p:sp>
      <p:sp>
        <p:nvSpPr>
          <p:cNvPr id="3" name="Content Placeholder 2"/>
          <p:cNvSpPr>
            <a:spLocks noGrp="1"/>
          </p:cNvSpPr>
          <p:nvPr>
            <p:ph idx="1"/>
          </p:nvPr>
        </p:nvSpPr>
        <p:spPr/>
        <p:txBody>
          <a:bodyPr/>
          <a:lstStyle/>
          <a:p>
            <a:pPr marL="0" indent="0">
              <a:buNone/>
            </a:pPr>
            <a:r>
              <a:rPr lang="en-US" dirty="0" smtClean="0"/>
              <a:t>“</a:t>
            </a:r>
            <a:r>
              <a:rPr lang="en-US" dirty="0"/>
              <a:t>Secretary Dulles pursued a forthright, anti-communist policy and made it clear that he would not permit the ‘loss of Indochina,’ in the manner the Democrats had allegedly allowed the ‘loss of China.’ Dulles warned China not to intervene, and urged the French to drive toward a military victory. Dulles was opposed to a cease-fire and tried to dissuade the French from negotiations with the Viet Minh until they had markedly improved their bargaining position through action on the battlefield.”</a:t>
            </a:r>
          </a:p>
        </p:txBody>
      </p:sp>
    </p:spTree>
    <p:extLst>
      <p:ext uri="{BB962C8B-B14F-4D97-AF65-F5344CB8AC3E}">
        <p14:creationId xmlns:p14="http://schemas.microsoft.com/office/powerpoint/2010/main" val="3416254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7801" y="0"/>
            <a:ext cx="10287000" cy="6858000"/>
          </a:xfrm>
          <a:prstGeom prst="rect">
            <a:avLst/>
          </a:prstGeom>
        </p:spPr>
      </p:pic>
      <p:sp>
        <p:nvSpPr>
          <p:cNvPr id="6" name="TextBox 5"/>
          <p:cNvSpPr txBox="1"/>
          <p:nvPr/>
        </p:nvSpPr>
        <p:spPr>
          <a:xfrm>
            <a:off x="10723418" y="1828800"/>
            <a:ext cx="1163782" cy="4401205"/>
          </a:xfrm>
          <a:prstGeom prst="rect">
            <a:avLst/>
          </a:prstGeom>
          <a:noFill/>
        </p:spPr>
        <p:txBody>
          <a:bodyPr wrap="square" rtlCol="0">
            <a:spAutoFit/>
          </a:bodyPr>
          <a:lstStyle/>
          <a:p>
            <a:r>
              <a:rPr lang="en-US" sz="2800" dirty="0"/>
              <a:t>Battle of </a:t>
            </a:r>
            <a:r>
              <a:rPr lang="en-US" sz="2800" dirty="0" err="1"/>
              <a:t>Dien</a:t>
            </a:r>
            <a:r>
              <a:rPr lang="en-US" sz="2800" dirty="0"/>
              <a:t> Bien </a:t>
            </a:r>
            <a:r>
              <a:rPr lang="en-US" sz="2800" dirty="0" err="1"/>
              <a:t>Phu</a:t>
            </a:r>
            <a:endParaRPr lang="en-US" sz="2800" dirty="0"/>
          </a:p>
          <a:p>
            <a:endParaRPr lang="en-US" sz="2800" dirty="0"/>
          </a:p>
          <a:p>
            <a:r>
              <a:rPr lang="en-US" sz="2800" dirty="0"/>
              <a:t>March 13 to May 7, 1954</a:t>
            </a:r>
          </a:p>
        </p:txBody>
      </p:sp>
    </p:spTree>
    <p:extLst>
      <p:ext uri="{BB962C8B-B14F-4D97-AF65-F5344CB8AC3E}">
        <p14:creationId xmlns:p14="http://schemas.microsoft.com/office/powerpoint/2010/main" val="3408729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1955-1956</a:t>
            </a:r>
          </a:p>
        </p:txBody>
      </p:sp>
      <p:sp>
        <p:nvSpPr>
          <p:cNvPr id="3" name="Content Placeholder 2"/>
          <p:cNvSpPr>
            <a:spLocks noGrp="1"/>
          </p:cNvSpPr>
          <p:nvPr>
            <p:ph idx="1"/>
          </p:nvPr>
        </p:nvSpPr>
        <p:spPr/>
        <p:txBody>
          <a:bodyPr>
            <a:normAutofit lnSpcReduction="10000"/>
          </a:bodyPr>
          <a:lstStyle/>
          <a:p>
            <a:r>
              <a:rPr lang="en-US" sz="3600" dirty="0"/>
              <a:t>U.S. begins shipment of military aid to Saigon; offers to train South Vietnamese army</a:t>
            </a:r>
          </a:p>
          <a:p>
            <a:r>
              <a:rPr lang="en-US" sz="3600" dirty="0"/>
              <a:t>Ho Chi Minh agrees to accept Soviet aid</a:t>
            </a:r>
          </a:p>
          <a:p>
            <a:r>
              <a:rPr lang="en-US" sz="3600" dirty="0" err="1"/>
              <a:t>Bao</a:t>
            </a:r>
            <a:r>
              <a:rPr lang="en-US" sz="3600" dirty="0"/>
              <a:t> Dai replaced by Prime Minister Diem</a:t>
            </a:r>
          </a:p>
          <a:p>
            <a:r>
              <a:rPr lang="en-US" sz="3600" dirty="0"/>
              <a:t>Republic of South Vietnam is proclaimed</a:t>
            </a:r>
          </a:p>
          <a:p>
            <a:r>
              <a:rPr lang="en-US" sz="3600" dirty="0"/>
              <a:t>Communists begin severe repression in North</a:t>
            </a:r>
          </a:p>
          <a:p>
            <a:r>
              <a:rPr lang="en-US" sz="3600" dirty="0"/>
              <a:t>Deadline passes for unifying elections set by Geneva Conference </a:t>
            </a:r>
          </a:p>
          <a:p>
            <a:endParaRPr lang="en-US" sz="3600"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536555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1955-1956</a:t>
            </a:r>
          </a:p>
        </p:txBody>
      </p:sp>
      <p:sp>
        <p:nvSpPr>
          <p:cNvPr id="3" name="Content Placeholder 2"/>
          <p:cNvSpPr>
            <a:spLocks noGrp="1"/>
          </p:cNvSpPr>
          <p:nvPr>
            <p:ph idx="1"/>
          </p:nvPr>
        </p:nvSpPr>
        <p:spPr/>
        <p:txBody>
          <a:bodyPr>
            <a:normAutofit lnSpcReduction="10000"/>
          </a:bodyPr>
          <a:lstStyle/>
          <a:p>
            <a:r>
              <a:rPr lang="en-US" sz="3600" dirty="0"/>
              <a:t>U.S. begins shipment of military aid to Saigon; offers to train South Vietnamese army</a:t>
            </a:r>
          </a:p>
          <a:p>
            <a:r>
              <a:rPr lang="en-US" sz="3600" dirty="0"/>
              <a:t>Ho Chi Minh agrees to accept Soviet aid</a:t>
            </a:r>
          </a:p>
          <a:p>
            <a:r>
              <a:rPr lang="en-US" sz="3600" dirty="0" err="1"/>
              <a:t>Bao</a:t>
            </a:r>
            <a:r>
              <a:rPr lang="en-US" sz="3600" dirty="0"/>
              <a:t> Dai replaced by Prime Minister Diem</a:t>
            </a:r>
          </a:p>
          <a:p>
            <a:r>
              <a:rPr lang="en-US" sz="3600" dirty="0"/>
              <a:t>Republic of South Vietnam is proclaimed</a:t>
            </a:r>
          </a:p>
          <a:p>
            <a:r>
              <a:rPr lang="en-US" sz="3600" dirty="0"/>
              <a:t>Communists begin severe repression in North</a:t>
            </a:r>
          </a:p>
          <a:p>
            <a:r>
              <a:rPr lang="en-US" sz="3600" dirty="0"/>
              <a:t>Deadline passes for unifying elections set by Geneva Conference </a:t>
            </a:r>
          </a:p>
          <a:p>
            <a:endParaRPr lang="en-US" sz="3600"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59171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1957-1959 </a:t>
            </a:r>
          </a:p>
        </p:txBody>
      </p:sp>
      <p:sp>
        <p:nvSpPr>
          <p:cNvPr id="3" name="Content Placeholder 2"/>
          <p:cNvSpPr>
            <a:spLocks noGrp="1"/>
          </p:cNvSpPr>
          <p:nvPr>
            <p:ph idx="1"/>
          </p:nvPr>
        </p:nvSpPr>
        <p:spPr/>
        <p:txBody>
          <a:bodyPr>
            <a:normAutofit lnSpcReduction="10000"/>
          </a:bodyPr>
          <a:lstStyle/>
          <a:p>
            <a:r>
              <a:rPr lang="en-US" dirty="0"/>
              <a:t>1957 – Soviet Union proposes permanent division of Vietnam into North and South; U.S. rejects the proposal, unwilling to recognize Communist North Vietnam</a:t>
            </a:r>
          </a:p>
          <a:p>
            <a:r>
              <a:rPr lang="en-US" dirty="0"/>
              <a:t>Viet Minh guerrillas begin a widespread campaign of terror in South Vietnam including bombings and assassinations</a:t>
            </a:r>
          </a:p>
          <a:p>
            <a:r>
              <a:rPr lang="en-US" dirty="0"/>
              <a:t>1958 – Communists organize 37 armed companies in Mekong Delta</a:t>
            </a:r>
          </a:p>
          <a:p>
            <a:r>
              <a:rPr lang="en-US" dirty="0"/>
              <a:t>1959 - Ho Chi Minh declares a People's War to unite all of Vietnam under his leadership; 4,000 Viet Minh guerillas infiltrate South Vietnam</a:t>
            </a:r>
          </a:p>
          <a:p>
            <a:r>
              <a:rPr lang="en-US" dirty="0"/>
              <a:t>1959 – Two U.S. military advisors killed by Viet Minh at Bien </a:t>
            </a:r>
            <a:r>
              <a:rPr lang="en-US" dirty="0" err="1"/>
              <a:t>Hoa</a:t>
            </a:r>
            <a:endParaRPr lang="en-US" dirty="0"/>
          </a:p>
          <a:p>
            <a:endParaRPr lang="en-US" dirty="0"/>
          </a:p>
          <a:p>
            <a:endParaRPr lang="en-US" dirty="0"/>
          </a:p>
        </p:txBody>
      </p:sp>
    </p:spTree>
    <p:extLst>
      <p:ext uri="{BB962C8B-B14F-4D97-AF65-F5344CB8AC3E}">
        <p14:creationId xmlns:p14="http://schemas.microsoft.com/office/powerpoint/2010/main" val="3257867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1960</a:t>
            </a:r>
          </a:p>
        </p:txBody>
      </p:sp>
      <p:sp>
        <p:nvSpPr>
          <p:cNvPr id="3" name="Content Placeholder 2"/>
          <p:cNvSpPr>
            <a:spLocks noGrp="1"/>
          </p:cNvSpPr>
          <p:nvPr>
            <p:ph idx="1"/>
          </p:nvPr>
        </p:nvSpPr>
        <p:spPr/>
        <p:txBody>
          <a:bodyPr>
            <a:normAutofit/>
          </a:bodyPr>
          <a:lstStyle/>
          <a:p>
            <a:r>
              <a:rPr lang="en-US" sz="3200" dirty="0"/>
              <a:t>Universal military conscription imposed in North Vietnam</a:t>
            </a:r>
          </a:p>
          <a:p>
            <a:r>
              <a:rPr lang="en-US" sz="3200" dirty="0"/>
              <a:t>South Vietnam President Diem cracks down on opposition; thousands flee to North Vietnam; many later return as part of People’s Liberation Armed Forces</a:t>
            </a:r>
          </a:p>
          <a:p>
            <a:r>
              <a:rPr lang="en-US" sz="3200" dirty="0"/>
              <a:t>Hanoi establishes National Liberation Front as Communist political organization for Viet Cong guerrillas in South Vietnam</a:t>
            </a:r>
          </a:p>
          <a:p>
            <a:r>
              <a:rPr lang="en-US" sz="3200" dirty="0"/>
              <a:t>American aid to Diem increases</a:t>
            </a:r>
          </a:p>
        </p:txBody>
      </p:sp>
    </p:spTree>
    <p:extLst>
      <p:ext uri="{BB962C8B-B14F-4D97-AF65-F5344CB8AC3E}">
        <p14:creationId xmlns:p14="http://schemas.microsoft.com/office/powerpoint/2010/main" val="1943325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p vietnam 19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629" y="452006"/>
            <a:ext cx="3601572" cy="548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40148" y="452006"/>
            <a:ext cx="3650722" cy="5486400"/>
          </a:xfrm>
          <a:prstGeom prst="rect">
            <a:avLst/>
          </a:prstGeom>
        </p:spPr>
      </p:pic>
      <p:pic>
        <p:nvPicPr>
          <p:cNvPr id="6" name="Picture 5"/>
          <p:cNvPicPr>
            <a:picLocks noChangeAspect="1"/>
          </p:cNvPicPr>
          <p:nvPr/>
        </p:nvPicPr>
        <p:blipFill>
          <a:blip r:embed="rId5"/>
          <a:stretch>
            <a:fillRect/>
          </a:stretch>
        </p:blipFill>
        <p:spPr>
          <a:xfrm>
            <a:off x="8313960" y="452006"/>
            <a:ext cx="3640279" cy="5486400"/>
          </a:xfrm>
          <a:prstGeom prst="rect">
            <a:avLst/>
          </a:prstGeom>
        </p:spPr>
      </p:pic>
      <p:sp>
        <p:nvSpPr>
          <p:cNvPr id="7" name="TextBox 6"/>
          <p:cNvSpPr txBox="1"/>
          <p:nvPr/>
        </p:nvSpPr>
        <p:spPr>
          <a:xfrm>
            <a:off x="1006764" y="6160655"/>
            <a:ext cx="1958109" cy="369332"/>
          </a:xfrm>
          <a:prstGeom prst="rect">
            <a:avLst/>
          </a:prstGeom>
          <a:noFill/>
        </p:spPr>
        <p:txBody>
          <a:bodyPr wrap="square" rtlCol="0">
            <a:spAutoFit/>
          </a:bodyPr>
          <a:lstStyle/>
          <a:p>
            <a:pPr algn="ctr"/>
            <a:r>
              <a:rPr lang="en-US" dirty="0"/>
              <a:t>1945-1954</a:t>
            </a:r>
          </a:p>
        </p:txBody>
      </p:sp>
      <p:sp>
        <p:nvSpPr>
          <p:cNvPr id="8" name="TextBox 7"/>
          <p:cNvSpPr txBox="1"/>
          <p:nvPr/>
        </p:nvSpPr>
        <p:spPr>
          <a:xfrm>
            <a:off x="4932218" y="6160655"/>
            <a:ext cx="2401455" cy="369332"/>
          </a:xfrm>
          <a:prstGeom prst="rect">
            <a:avLst/>
          </a:prstGeom>
          <a:noFill/>
        </p:spPr>
        <p:txBody>
          <a:bodyPr wrap="square" rtlCol="0">
            <a:spAutoFit/>
          </a:bodyPr>
          <a:lstStyle/>
          <a:p>
            <a:pPr algn="ctr"/>
            <a:r>
              <a:rPr lang="en-US" dirty="0"/>
              <a:t>1954-1975</a:t>
            </a:r>
          </a:p>
        </p:txBody>
      </p:sp>
      <p:sp>
        <p:nvSpPr>
          <p:cNvPr id="12" name="TextBox 11"/>
          <p:cNvSpPr txBox="1"/>
          <p:nvPr/>
        </p:nvSpPr>
        <p:spPr>
          <a:xfrm>
            <a:off x="9301018" y="6160655"/>
            <a:ext cx="2309091" cy="369332"/>
          </a:xfrm>
          <a:prstGeom prst="rect">
            <a:avLst/>
          </a:prstGeom>
          <a:noFill/>
        </p:spPr>
        <p:txBody>
          <a:bodyPr wrap="square" rtlCol="0">
            <a:spAutoFit/>
          </a:bodyPr>
          <a:lstStyle/>
          <a:p>
            <a:r>
              <a:rPr lang="en-US" dirty="0"/>
              <a:t>1975-Present</a:t>
            </a:r>
          </a:p>
        </p:txBody>
      </p:sp>
    </p:spTree>
    <p:extLst>
      <p:ext uri="{BB962C8B-B14F-4D97-AF65-F5344CB8AC3E}">
        <p14:creationId xmlns:p14="http://schemas.microsoft.com/office/powerpoint/2010/main" val="2353531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1961</a:t>
            </a:r>
          </a:p>
        </p:txBody>
      </p:sp>
      <p:sp>
        <p:nvSpPr>
          <p:cNvPr id="3" name="Content Placeholder 2"/>
          <p:cNvSpPr>
            <a:spLocks noGrp="1"/>
          </p:cNvSpPr>
          <p:nvPr>
            <p:ph idx="1"/>
          </p:nvPr>
        </p:nvSpPr>
        <p:spPr/>
        <p:txBody>
          <a:bodyPr/>
          <a:lstStyle/>
          <a:p>
            <a:r>
              <a:rPr lang="en-US" dirty="0"/>
              <a:t> </a:t>
            </a:r>
            <a:r>
              <a:rPr lang="en-US" sz="3200" dirty="0" err="1"/>
              <a:t>Krushchev</a:t>
            </a:r>
            <a:r>
              <a:rPr lang="en-US" sz="3200" dirty="0"/>
              <a:t> pledges support for “wars of national liberation”</a:t>
            </a:r>
          </a:p>
          <a:p>
            <a:r>
              <a:rPr lang="en-US" sz="3200" dirty="0"/>
              <a:t> JFK sends 400 Green Beret “Advisors” to South Vietnam</a:t>
            </a:r>
          </a:p>
          <a:p>
            <a:r>
              <a:rPr lang="en-US" sz="3200" dirty="0"/>
              <a:t>26,000 Viet Cong batter South Vietnamese troops; Diem requests more military aid</a:t>
            </a:r>
          </a:p>
          <a:p>
            <a:r>
              <a:rPr lang="en-US" sz="3200" dirty="0"/>
              <a:t>Strategic hamlet program begins in South Vietnam</a:t>
            </a:r>
          </a:p>
          <a:p>
            <a:r>
              <a:rPr lang="en-US" sz="3200" dirty="0"/>
              <a:t>JFK rejects McNamara’s proposal to send 200,000 men</a:t>
            </a:r>
          </a:p>
          <a:p>
            <a:r>
              <a:rPr lang="en-US" sz="3200" dirty="0"/>
              <a:t>U.S. spends $1 million per day supporting South Vietnamese</a:t>
            </a:r>
          </a:p>
          <a:p>
            <a:endParaRPr lang="en-US" dirty="0"/>
          </a:p>
          <a:p>
            <a:endParaRPr lang="en-US" dirty="0"/>
          </a:p>
        </p:txBody>
      </p:sp>
    </p:spTree>
    <p:extLst>
      <p:ext uri="{BB962C8B-B14F-4D97-AF65-F5344CB8AC3E}">
        <p14:creationId xmlns:p14="http://schemas.microsoft.com/office/powerpoint/2010/main" val="2135436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3636" y="0"/>
            <a:ext cx="10357803" cy="6858000"/>
          </a:xfrm>
          <a:prstGeom prst="rect">
            <a:avLst/>
          </a:prstGeom>
        </p:spPr>
      </p:pic>
    </p:spTree>
    <p:extLst>
      <p:ext uri="{BB962C8B-B14F-4D97-AF65-F5344CB8AC3E}">
        <p14:creationId xmlns:p14="http://schemas.microsoft.com/office/powerpoint/2010/main" val="2381540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1962</a:t>
            </a:r>
          </a:p>
        </p:txBody>
      </p:sp>
      <p:sp>
        <p:nvSpPr>
          <p:cNvPr id="3" name="Content Placeholder 2"/>
          <p:cNvSpPr>
            <a:spLocks noGrp="1"/>
          </p:cNvSpPr>
          <p:nvPr>
            <p:ph idx="1"/>
          </p:nvPr>
        </p:nvSpPr>
        <p:spPr/>
        <p:txBody>
          <a:bodyPr>
            <a:normAutofit/>
          </a:bodyPr>
          <a:lstStyle/>
          <a:p>
            <a:r>
              <a:rPr lang="en-US" sz="3200" dirty="0"/>
              <a:t>U.S. pilots fly bombing raids against Viet-Cong controlled hamlets</a:t>
            </a:r>
          </a:p>
          <a:p>
            <a:r>
              <a:rPr lang="en-US" sz="3200" dirty="0"/>
              <a:t>U.S. and 13 other nations sign declaration on the neutrality of Laos; U.S. prohibited from attacking portions of Ho Chi Minh trail in eastern Laos</a:t>
            </a:r>
          </a:p>
          <a:p>
            <a:r>
              <a:rPr lang="en-US" sz="3200" dirty="0"/>
              <a:t>Viet Cong organize battalion-size units in central Vietnam</a:t>
            </a:r>
          </a:p>
          <a:p>
            <a:r>
              <a:rPr lang="en-US" sz="3200" dirty="0"/>
              <a:t>Secretary McNamara reports “We are winning the war”</a:t>
            </a:r>
          </a:p>
        </p:txBody>
      </p:sp>
    </p:spTree>
    <p:extLst>
      <p:ext uri="{BB962C8B-B14F-4D97-AF65-F5344CB8AC3E}">
        <p14:creationId xmlns:p14="http://schemas.microsoft.com/office/powerpoint/2010/main" val="753731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1963</a:t>
            </a:r>
          </a:p>
        </p:txBody>
      </p:sp>
      <p:sp>
        <p:nvSpPr>
          <p:cNvPr id="3" name="Content Placeholder 2"/>
          <p:cNvSpPr>
            <a:spLocks noGrp="1"/>
          </p:cNvSpPr>
          <p:nvPr>
            <p:ph idx="1"/>
          </p:nvPr>
        </p:nvSpPr>
        <p:spPr/>
        <p:txBody>
          <a:bodyPr/>
          <a:lstStyle/>
          <a:p>
            <a:r>
              <a:rPr lang="en-US" dirty="0"/>
              <a:t>350 Viet Cong shatter large force of South Vietnamese troops at </a:t>
            </a:r>
            <a:r>
              <a:rPr lang="en-US" dirty="0" err="1"/>
              <a:t>Ap</a:t>
            </a:r>
            <a:r>
              <a:rPr lang="en-US" dirty="0"/>
              <a:t> </a:t>
            </a:r>
            <a:r>
              <a:rPr lang="en-US" dirty="0" smtClean="0"/>
              <a:t>Bac</a:t>
            </a:r>
          </a:p>
          <a:p>
            <a:r>
              <a:rPr lang="en-US" dirty="0" smtClean="0"/>
              <a:t>Buddhists </a:t>
            </a:r>
            <a:r>
              <a:rPr lang="en-US" dirty="0"/>
              <a:t>protest in South Vietnam</a:t>
            </a:r>
          </a:p>
          <a:p>
            <a:r>
              <a:rPr lang="en-US" dirty="0" smtClean="0"/>
              <a:t>Diem </a:t>
            </a:r>
            <a:r>
              <a:rPr lang="en-US" dirty="0"/>
              <a:t>overthrown and </a:t>
            </a:r>
            <a:r>
              <a:rPr lang="en-US" dirty="0" smtClean="0"/>
              <a:t>assassinated with U.S. complicity</a:t>
            </a:r>
            <a:endParaRPr lang="en-US" dirty="0"/>
          </a:p>
          <a:p>
            <a:r>
              <a:rPr lang="en-US" dirty="0"/>
              <a:t>JFK assassinated</a:t>
            </a:r>
          </a:p>
          <a:p>
            <a:r>
              <a:rPr lang="en-US" dirty="0"/>
              <a:t>16,300 U.S. military advisors in South Vietnam by year end</a:t>
            </a:r>
          </a:p>
          <a:p>
            <a:pPr marL="0" indent="0">
              <a:buNone/>
            </a:pPr>
            <a:endParaRPr lang="en-US" dirty="0"/>
          </a:p>
          <a:p>
            <a:endParaRPr lang="en-US" dirty="0"/>
          </a:p>
        </p:txBody>
      </p:sp>
    </p:spTree>
    <p:extLst>
      <p:ext uri="{BB962C8B-B14F-4D97-AF65-F5344CB8AC3E}">
        <p14:creationId xmlns:p14="http://schemas.microsoft.com/office/powerpoint/2010/main" val="825939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3919" y="0"/>
            <a:ext cx="10784076" cy="6858000"/>
          </a:xfrm>
          <a:prstGeom prst="rect">
            <a:avLst/>
          </a:prstGeom>
        </p:spPr>
      </p:pic>
    </p:spTree>
    <p:extLst>
      <p:ext uri="{BB962C8B-B14F-4D97-AF65-F5344CB8AC3E}">
        <p14:creationId xmlns:p14="http://schemas.microsoft.com/office/powerpoint/2010/main" val="3199736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8332" y="0"/>
            <a:ext cx="8902882" cy="6858000"/>
          </a:xfrm>
          <a:prstGeom prst="rect">
            <a:avLst/>
          </a:prstGeom>
        </p:spPr>
      </p:pic>
    </p:spTree>
    <p:extLst>
      <p:ext uri="{BB962C8B-B14F-4D97-AF65-F5344CB8AC3E}">
        <p14:creationId xmlns:p14="http://schemas.microsoft.com/office/powerpoint/2010/main" val="1841191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6516" y="0"/>
            <a:ext cx="5080990" cy="6858000"/>
          </a:xfrm>
          <a:prstGeom prst="rect">
            <a:avLst/>
          </a:prstGeom>
        </p:spPr>
      </p:pic>
    </p:spTree>
    <p:extLst>
      <p:ext uri="{BB962C8B-B14F-4D97-AF65-F5344CB8AC3E}">
        <p14:creationId xmlns:p14="http://schemas.microsoft.com/office/powerpoint/2010/main" val="634258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pPr marL="0" indent="0">
              <a:buNone/>
            </a:pPr>
            <a:r>
              <a:rPr lang="en-US" dirty="0"/>
              <a:t>“The U.S. role in South Vietnam, then, is first, to answer the call of the South Vietnamese … to help them save their country for themselves; second, to help prevent the strategic danger which would exist if communism absorbed Southeast Asia's people and resources; and third, to prove in the Vietnamese test case that the free-world can cope with communist 'wars of liberation.’”</a:t>
            </a:r>
          </a:p>
          <a:p>
            <a:endParaRPr lang="en-US" dirty="0"/>
          </a:p>
        </p:txBody>
      </p:sp>
      <p:pic>
        <p:nvPicPr>
          <p:cNvPr id="1026" name="Picture 2" descr="Image result for robert mcnamara 1964&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601" y="1284534"/>
            <a:ext cx="2847975" cy="28479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3149" y="4595751"/>
            <a:ext cx="3491346" cy="1754326"/>
          </a:xfrm>
          <a:prstGeom prst="rect">
            <a:avLst/>
          </a:prstGeom>
          <a:noFill/>
        </p:spPr>
        <p:txBody>
          <a:bodyPr wrap="square" rtlCol="0">
            <a:spAutoFit/>
          </a:bodyPr>
          <a:lstStyle/>
          <a:p>
            <a:r>
              <a:rPr lang="en-US" b="1" dirty="0"/>
              <a:t>Robert S. McNamara</a:t>
            </a:r>
          </a:p>
          <a:p>
            <a:r>
              <a:rPr lang="en-US" b="1" dirty="0"/>
              <a:t>Secretary of Defense</a:t>
            </a:r>
          </a:p>
          <a:p>
            <a:endParaRPr lang="en-US" b="1" dirty="0"/>
          </a:p>
          <a:p>
            <a:r>
              <a:rPr lang="en-US" b="1" dirty="0"/>
              <a:t>“United States Policy in Vietnam”</a:t>
            </a:r>
          </a:p>
          <a:p>
            <a:r>
              <a:rPr lang="en-US" b="1" dirty="0"/>
              <a:t>March 26, 1964</a:t>
            </a:r>
          </a:p>
          <a:p>
            <a:endParaRPr lang="en-US" dirty="0"/>
          </a:p>
        </p:txBody>
      </p:sp>
    </p:spTree>
    <p:extLst>
      <p:ext uri="{BB962C8B-B14F-4D97-AF65-F5344CB8AC3E}">
        <p14:creationId xmlns:p14="http://schemas.microsoft.com/office/powerpoint/2010/main" val="4233706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U.S. Military </a:t>
            </a:r>
          </a:p>
        </p:txBody>
      </p:sp>
      <p:sp>
        <p:nvSpPr>
          <p:cNvPr id="3" name="Content Placeholder 2"/>
          <p:cNvSpPr>
            <a:spLocks noGrp="1"/>
          </p:cNvSpPr>
          <p:nvPr>
            <p:ph idx="1"/>
          </p:nvPr>
        </p:nvSpPr>
        <p:spPr/>
        <p:txBody>
          <a:bodyPr>
            <a:normAutofit/>
          </a:bodyPr>
          <a:lstStyle/>
          <a:p>
            <a:r>
              <a:rPr lang="en-US" dirty="0"/>
              <a:t>8.7 U.S. million military personnel on active duty from </a:t>
            </a:r>
            <a:r>
              <a:rPr lang="en-US" dirty="0" smtClean="0"/>
              <a:t>1965 </a:t>
            </a:r>
            <a:r>
              <a:rPr lang="en-US" dirty="0"/>
              <a:t>to </a:t>
            </a:r>
            <a:r>
              <a:rPr lang="en-US" dirty="0" smtClean="0"/>
              <a:t>1973</a:t>
            </a:r>
            <a:endParaRPr lang="en-US" dirty="0"/>
          </a:p>
          <a:p>
            <a:r>
              <a:rPr lang="en-US" dirty="0"/>
              <a:t>2,709,918 served in uniform in Vietnam</a:t>
            </a:r>
          </a:p>
          <a:p>
            <a:r>
              <a:rPr lang="en-US" dirty="0"/>
              <a:t>79% high school education or higher</a:t>
            </a:r>
          </a:p>
          <a:p>
            <a:r>
              <a:rPr lang="en-US" dirty="0"/>
              <a:t>Two-thirds of men were volunteers</a:t>
            </a:r>
          </a:p>
          <a:p>
            <a:r>
              <a:rPr lang="en-US" dirty="0"/>
              <a:t>1.8 million were drafted</a:t>
            </a:r>
          </a:p>
          <a:p>
            <a:r>
              <a:rPr lang="en-US" dirty="0"/>
              <a:t>240 men awarded Medal of Honor for actions in Vietnam</a:t>
            </a:r>
          </a:p>
          <a:p>
            <a:endParaRPr lang="en-US" dirty="0"/>
          </a:p>
          <a:p>
            <a:endParaRPr lang="en-US" dirty="0"/>
          </a:p>
          <a:p>
            <a:endParaRPr lang="en-US" dirty="0"/>
          </a:p>
        </p:txBody>
      </p:sp>
    </p:spTree>
    <p:extLst>
      <p:ext uri="{BB962C8B-B14F-4D97-AF65-F5344CB8AC3E}">
        <p14:creationId xmlns:p14="http://schemas.microsoft.com/office/powerpoint/2010/main" val="320592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347806"/>
            <a:ext cx="11887200" cy="5943600"/>
          </a:xfrm>
          <a:prstGeom prst="rect">
            <a:avLst/>
          </a:prstGeom>
        </p:spPr>
      </p:pic>
    </p:spTree>
    <p:extLst>
      <p:ext uri="{BB962C8B-B14F-4D97-AF65-F5344CB8AC3E}">
        <p14:creationId xmlns:p14="http://schemas.microsoft.com/office/powerpoint/2010/main" val="161278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cs typeface="Times New Roman" panose="02020603050405020304" pitchFamily="18" charset="0"/>
              </a:rPr>
              <a:t>Early matters</a:t>
            </a:r>
          </a:p>
        </p:txBody>
      </p:sp>
      <p:sp>
        <p:nvSpPr>
          <p:cNvPr id="3" name="Content Placeholder 2"/>
          <p:cNvSpPr>
            <a:spLocks noGrp="1"/>
          </p:cNvSpPr>
          <p:nvPr>
            <p:ph idx="1"/>
          </p:nvPr>
        </p:nvSpPr>
        <p:spPr/>
        <p:txBody>
          <a:bodyPr>
            <a:normAutofit/>
          </a:bodyPr>
          <a:lstStyle/>
          <a:p>
            <a:r>
              <a:rPr lang="en-US" sz="3200" dirty="0"/>
              <a:t>1858 – French colonial rule begins</a:t>
            </a:r>
          </a:p>
          <a:p>
            <a:endParaRPr lang="en-US" sz="3200" dirty="0"/>
          </a:p>
          <a:p>
            <a:r>
              <a:rPr lang="en-US" sz="3200" dirty="0"/>
              <a:t>1930 – Ho Chi Minh founds the Indochinese Communist Party (ICP)</a:t>
            </a:r>
          </a:p>
          <a:p>
            <a:endParaRPr lang="en-US" sz="3200" dirty="0"/>
          </a:p>
          <a:p>
            <a:r>
              <a:rPr lang="en-US" sz="3200" dirty="0"/>
              <a:t>1941 - ICP organizes a guerrilla force, Viet Minh, in response to invasion by Japan during World War II</a:t>
            </a:r>
          </a:p>
          <a:p>
            <a:pPr marL="0" indent="0">
              <a:buNone/>
            </a:pPr>
            <a:endParaRPr lang="en-US" sz="3200" dirty="0"/>
          </a:p>
          <a:p>
            <a:endParaRPr lang="en-US" dirty="0"/>
          </a:p>
        </p:txBody>
      </p:sp>
    </p:spTree>
    <p:extLst>
      <p:ext uri="{BB962C8B-B14F-4D97-AF65-F5344CB8AC3E}">
        <p14:creationId xmlns:p14="http://schemas.microsoft.com/office/powerpoint/2010/main" val="1121633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213015"/>
            <a:ext cx="10196950" cy="6309360"/>
          </a:xfrm>
          <a:prstGeom prst="rect">
            <a:avLst/>
          </a:prstGeom>
        </p:spPr>
      </p:pic>
    </p:spTree>
    <p:extLst>
      <p:ext uri="{BB962C8B-B14F-4D97-AF65-F5344CB8AC3E}">
        <p14:creationId xmlns:p14="http://schemas.microsoft.com/office/powerpoint/2010/main" val="1224601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The Vietnam War death toll</a:t>
            </a:r>
          </a:p>
        </p:txBody>
      </p:sp>
      <p:sp>
        <p:nvSpPr>
          <p:cNvPr id="3" name="Content Placeholder 2"/>
          <p:cNvSpPr>
            <a:spLocks noGrp="1"/>
          </p:cNvSpPr>
          <p:nvPr>
            <p:ph idx="1"/>
          </p:nvPr>
        </p:nvSpPr>
        <p:spPr/>
        <p:txBody>
          <a:bodyPr/>
          <a:lstStyle/>
          <a:p>
            <a:r>
              <a:rPr lang="en-US" dirty="0"/>
              <a:t>2.2 million civilians </a:t>
            </a:r>
          </a:p>
          <a:p>
            <a:r>
              <a:rPr lang="en-US" dirty="0"/>
              <a:t>1.1 million North Vietnamese and Viet Cong fighters</a:t>
            </a:r>
          </a:p>
          <a:p>
            <a:r>
              <a:rPr lang="en-US" dirty="0"/>
              <a:t>250,000 South Vietnamese soldiers</a:t>
            </a:r>
          </a:p>
          <a:p>
            <a:r>
              <a:rPr lang="en-US" dirty="0"/>
              <a:t>58,220 Americans; 1,611 Americans still unaccounted for</a:t>
            </a:r>
          </a:p>
          <a:p>
            <a:r>
              <a:rPr lang="en-US" dirty="0" smtClean="0"/>
              <a:t>4,886 </a:t>
            </a:r>
            <a:r>
              <a:rPr lang="en-US" dirty="0"/>
              <a:t>South Korean, Thai, Australian and New Zealand soldiers</a:t>
            </a:r>
          </a:p>
          <a:p>
            <a:endParaRPr lang="en-US" dirty="0"/>
          </a:p>
        </p:txBody>
      </p:sp>
    </p:spTree>
    <p:extLst>
      <p:ext uri="{BB962C8B-B14F-4D97-AF65-F5344CB8AC3E}">
        <p14:creationId xmlns:p14="http://schemas.microsoft.com/office/powerpoint/2010/main" val="388506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7397" y="0"/>
            <a:ext cx="10303094" cy="6858000"/>
          </a:xfrm>
          <a:prstGeom prst="rect">
            <a:avLst/>
          </a:prstGeom>
        </p:spPr>
      </p:pic>
    </p:spTree>
    <p:extLst>
      <p:ext uri="{BB962C8B-B14F-4D97-AF65-F5344CB8AC3E}">
        <p14:creationId xmlns:p14="http://schemas.microsoft.com/office/powerpoint/2010/main" val="3633543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0518" y="0"/>
            <a:ext cx="11565913" cy="6858000"/>
          </a:xfrm>
          <a:prstGeom prst="rect">
            <a:avLst/>
          </a:prstGeom>
        </p:spPr>
      </p:pic>
    </p:spTree>
    <p:extLst>
      <p:ext uri="{BB962C8B-B14F-4D97-AF65-F5344CB8AC3E}">
        <p14:creationId xmlns:p14="http://schemas.microsoft.com/office/powerpoint/2010/main" val="2524317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5144" y="0"/>
            <a:ext cx="9033960" cy="6858000"/>
          </a:xfrm>
          <a:prstGeom prst="rect">
            <a:avLst/>
          </a:prstGeom>
        </p:spPr>
      </p:pic>
    </p:spTree>
    <p:extLst>
      <p:ext uri="{BB962C8B-B14F-4D97-AF65-F5344CB8AC3E}">
        <p14:creationId xmlns:p14="http://schemas.microsoft.com/office/powerpoint/2010/main" val="3774244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7315" y="0"/>
            <a:ext cx="10287000" cy="6858000"/>
          </a:xfrm>
          <a:prstGeom prst="rect">
            <a:avLst/>
          </a:prstGeom>
        </p:spPr>
      </p:pic>
    </p:spTree>
    <p:extLst>
      <p:ext uri="{BB962C8B-B14F-4D97-AF65-F5344CB8AC3E}">
        <p14:creationId xmlns:p14="http://schemas.microsoft.com/office/powerpoint/2010/main" val="289511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mn-lt"/>
              </a:rPr>
              <a:t>U.S. Casualties</a:t>
            </a:r>
          </a:p>
        </p:txBody>
      </p:sp>
      <p:sp>
        <p:nvSpPr>
          <p:cNvPr id="9" name="Content Placeholder 8"/>
          <p:cNvSpPr>
            <a:spLocks noGrp="1"/>
          </p:cNvSpPr>
          <p:nvPr>
            <p:ph idx="1"/>
          </p:nvPr>
        </p:nvSpPr>
        <p:spPr/>
        <p:txBody>
          <a:bodyPr>
            <a:normAutofit/>
          </a:bodyPr>
          <a:lstStyle/>
          <a:p>
            <a:r>
              <a:rPr lang="en-US" dirty="0" smtClean="0"/>
              <a:t>58,220 killed </a:t>
            </a:r>
          </a:p>
          <a:p>
            <a:pPr lvl="1"/>
            <a:r>
              <a:rPr lang="en-US" dirty="0"/>
              <a:t>86% </a:t>
            </a:r>
            <a:r>
              <a:rPr lang="en-US" dirty="0" smtClean="0"/>
              <a:t>Caucasian; 12.5</a:t>
            </a:r>
            <a:r>
              <a:rPr lang="en-US" dirty="0"/>
              <a:t>% </a:t>
            </a:r>
            <a:r>
              <a:rPr lang="en-US" dirty="0" smtClean="0"/>
              <a:t>Black; 1.2</a:t>
            </a:r>
            <a:r>
              <a:rPr lang="en-US" dirty="0"/>
              <a:t>% Other </a:t>
            </a:r>
            <a:endParaRPr lang="en-US" dirty="0" smtClean="0"/>
          </a:p>
          <a:p>
            <a:r>
              <a:rPr lang="en-US" dirty="0" smtClean="0"/>
              <a:t>Average </a:t>
            </a:r>
            <a:r>
              <a:rPr lang="en-US" dirty="0"/>
              <a:t>age was 23.1 </a:t>
            </a:r>
            <a:r>
              <a:rPr lang="en-US" dirty="0" smtClean="0"/>
              <a:t>years; 17,539 were married (30%)</a:t>
            </a:r>
            <a:endParaRPr lang="en-US" dirty="0"/>
          </a:p>
          <a:p>
            <a:r>
              <a:rPr lang="en-US" dirty="0"/>
              <a:t>61% killed were younger than </a:t>
            </a:r>
            <a:r>
              <a:rPr lang="en-US" dirty="0" smtClean="0"/>
              <a:t>21</a:t>
            </a:r>
            <a:endParaRPr lang="en-US" dirty="0"/>
          </a:p>
          <a:p>
            <a:r>
              <a:rPr lang="en-US" dirty="0"/>
              <a:t>70% of men killed were </a:t>
            </a:r>
            <a:r>
              <a:rPr lang="en-US" dirty="0" smtClean="0"/>
              <a:t>volunteers</a:t>
            </a:r>
          </a:p>
          <a:p>
            <a:r>
              <a:rPr lang="en-US" dirty="0" smtClean="0"/>
              <a:t>6,598 were officers; 50,274 were enlisted men</a:t>
            </a:r>
            <a:endParaRPr lang="en-US" dirty="0"/>
          </a:p>
          <a:p>
            <a:r>
              <a:rPr lang="en-US" dirty="0"/>
              <a:t>114 servicemen died in captivity</a:t>
            </a:r>
          </a:p>
          <a:p>
            <a:endParaRPr lang="en-US" dirty="0"/>
          </a:p>
          <a:p>
            <a:endParaRPr lang="en-US" dirty="0"/>
          </a:p>
          <a:p>
            <a:endParaRPr lang="en-US" dirty="0"/>
          </a:p>
        </p:txBody>
      </p:sp>
    </p:spTree>
    <p:extLst>
      <p:ext uri="{BB962C8B-B14F-4D97-AF65-F5344CB8AC3E}">
        <p14:creationId xmlns:p14="http://schemas.microsoft.com/office/powerpoint/2010/main" val="672171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4660" y="1056698"/>
            <a:ext cx="11349314" cy="5029200"/>
          </a:xfrm>
          <a:prstGeom prst="rect">
            <a:avLst/>
          </a:prstGeom>
        </p:spPr>
      </p:pic>
    </p:spTree>
    <p:extLst>
      <p:ext uri="{BB962C8B-B14F-4D97-AF65-F5344CB8AC3E}">
        <p14:creationId xmlns:p14="http://schemas.microsoft.com/office/powerpoint/2010/main" val="2228823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3077" y="0"/>
            <a:ext cx="10235836" cy="6858000"/>
          </a:xfrm>
          <a:prstGeom prst="rect">
            <a:avLst/>
          </a:prstGeom>
        </p:spPr>
      </p:pic>
    </p:spTree>
    <p:extLst>
      <p:ext uri="{BB962C8B-B14F-4D97-AF65-F5344CB8AC3E}">
        <p14:creationId xmlns:p14="http://schemas.microsoft.com/office/powerpoint/2010/main" val="335176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U.S. Deaths in Vietnam War by Category</a:t>
            </a:r>
            <a:endParaRPr lang="en-US" dirty="0">
              <a:latin typeface="+mn-lt"/>
            </a:endParaRPr>
          </a:p>
        </p:txBody>
      </p:sp>
      <p:sp>
        <p:nvSpPr>
          <p:cNvPr id="6" name="Content Placeholder 5"/>
          <p:cNvSpPr>
            <a:spLocks noGrp="1"/>
          </p:cNvSpPr>
          <p:nvPr>
            <p:ph idx="1"/>
          </p:nvPr>
        </p:nvSpPr>
        <p:spPr/>
        <p:txBody>
          <a:bodyPr>
            <a:normAutofit fontScale="47500" lnSpcReduction="20000"/>
          </a:bodyPr>
          <a:lstStyle/>
          <a:p>
            <a:endParaRPr lang="en-US" b="1" dirty="0" smtClean="0"/>
          </a:p>
          <a:p>
            <a:r>
              <a:rPr lang="en-US" b="1" dirty="0" smtClean="0"/>
              <a:t>HOSTILE </a:t>
            </a:r>
            <a:r>
              <a:rPr lang="en-US" b="1" dirty="0"/>
              <a:t>DEATHS			                   </a:t>
            </a:r>
            <a:r>
              <a:rPr lang="en-US" b="1" dirty="0" smtClean="0"/>
              <a:t>  47,434</a:t>
            </a:r>
            <a:endParaRPr lang="en-US" b="1" dirty="0"/>
          </a:p>
          <a:p>
            <a:r>
              <a:rPr lang="en-US" b="1" dirty="0"/>
              <a:t>NON HOSTILE DEATHS		                   </a:t>
            </a:r>
            <a:r>
              <a:rPr lang="en-US" b="1" dirty="0" smtClean="0"/>
              <a:t>	                     10,786</a:t>
            </a:r>
          </a:p>
          <a:p>
            <a:pPr marL="0" indent="0">
              <a:buNone/>
            </a:pPr>
            <a:endParaRPr lang="en-US" b="1" dirty="0"/>
          </a:p>
          <a:p>
            <a:r>
              <a:rPr lang="en-US" b="1" dirty="0" smtClean="0"/>
              <a:t>ACCIDENT</a:t>
            </a:r>
            <a:r>
              <a:rPr lang="en-US" b="1" dirty="0"/>
              <a:t>				9,107</a:t>
            </a:r>
          </a:p>
          <a:p>
            <a:r>
              <a:rPr lang="en-US" b="1" dirty="0"/>
              <a:t>DECLARED DEAD				1,201</a:t>
            </a:r>
          </a:p>
          <a:p>
            <a:r>
              <a:rPr lang="en-US" b="1" dirty="0"/>
              <a:t>DIED OF WOUNDS			</a:t>
            </a:r>
            <a:r>
              <a:rPr lang="en-US" b="1" dirty="0" smtClean="0"/>
              <a:t>	5,299</a:t>
            </a:r>
            <a:endParaRPr lang="en-US" b="1" dirty="0"/>
          </a:p>
          <a:p>
            <a:r>
              <a:rPr lang="en-US" b="1" dirty="0"/>
              <a:t>HOMICIDE				   236</a:t>
            </a:r>
          </a:p>
          <a:p>
            <a:r>
              <a:rPr lang="en-US" b="1" dirty="0"/>
              <a:t>ILLNESS				  	   938</a:t>
            </a:r>
          </a:p>
          <a:p>
            <a:r>
              <a:rPr lang="en-US" b="1" dirty="0"/>
              <a:t>KILLED IN ACTION		             </a:t>
            </a:r>
            <a:r>
              <a:rPr lang="en-US" b="1" dirty="0" smtClean="0"/>
              <a:t>	                     40,934</a:t>
            </a:r>
            <a:endParaRPr lang="en-US" b="1" dirty="0"/>
          </a:p>
          <a:p>
            <a:endParaRPr lang="en-US" b="1" dirty="0"/>
          </a:p>
          <a:p>
            <a:r>
              <a:rPr lang="en-US" b="1" dirty="0"/>
              <a:t>PRESUMED DEAD (REMAINS RECOVERED)	      </a:t>
            </a:r>
            <a:r>
              <a:rPr lang="en-US" b="1" dirty="0" smtClean="0"/>
              <a:t>	     32</a:t>
            </a:r>
            <a:endParaRPr lang="en-US" b="1" dirty="0"/>
          </a:p>
          <a:p>
            <a:r>
              <a:rPr lang="en-US" b="1" dirty="0"/>
              <a:t>PRESUMED DEAD (NOT RECOVERED) 	      </a:t>
            </a:r>
            <a:r>
              <a:rPr lang="en-US" b="1" dirty="0" smtClean="0"/>
              <a:t>	     91</a:t>
            </a:r>
            <a:endParaRPr lang="en-US" b="1" dirty="0"/>
          </a:p>
          <a:p>
            <a:r>
              <a:rPr lang="en-US" b="1" dirty="0"/>
              <a:t>SELF-INFLICTED				 </a:t>
            </a:r>
            <a:r>
              <a:rPr lang="en-US" b="1" dirty="0" smtClean="0"/>
              <a:t>  382</a:t>
            </a:r>
          </a:p>
          <a:p>
            <a:pPr marL="0" indent="0">
              <a:buNone/>
            </a:pPr>
            <a:endParaRPr lang="en-US" b="1" dirty="0" smtClean="0"/>
          </a:p>
          <a:p>
            <a:r>
              <a:rPr lang="en-US" b="1" dirty="0" smtClean="0"/>
              <a:t>Total </a:t>
            </a:r>
            <a:r>
              <a:rPr lang="en-US" b="1" dirty="0"/>
              <a:t>Records			              </a:t>
            </a:r>
            <a:r>
              <a:rPr lang="en-US" b="1" dirty="0" smtClean="0"/>
              <a:t>       58,220</a:t>
            </a:r>
            <a:endParaRPr lang="en-US" b="1" dirty="0"/>
          </a:p>
          <a:p>
            <a:pPr marL="0" indent="0">
              <a:buNone/>
            </a:pPr>
            <a:endParaRPr lang="en-US" dirty="0"/>
          </a:p>
        </p:txBody>
      </p:sp>
    </p:spTree>
    <p:extLst>
      <p:ext uri="{BB962C8B-B14F-4D97-AF65-F5344CB8AC3E}">
        <p14:creationId xmlns:p14="http://schemas.microsoft.com/office/powerpoint/2010/main" val="230154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FDR to Secretary of State Hull, Jan. 24, 1944</a:t>
            </a:r>
          </a:p>
        </p:txBody>
      </p:sp>
      <p:sp>
        <p:nvSpPr>
          <p:cNvPr id="3" name="Content Placeholder 2"/>
          <p:cNvSpPr>
            <a:spLocks noGrp="1"/>
          </p:cNvSpPr>
          <p:nvPr>
            <p:ph idx="1"/>
          </p:nvPr>
        </p:nvSpPr>
        <p:spPr/>
        <p:txBody>
          <a:bodyPr/>
          <a:lstStyle/>
          <a:p>
            <a:pPr marL="0" indent="0">
              <a:buNone/>
            </a:pPr>
            <a:r>
              <a:rPr lang="en-US" dirty="0"/>
              <a:t>“… Indo-China should not go back to France … France has had the country – thirty million inhabitants for nearly one hundred years, and the people are worse off than they were at the beginning.  … I am wholeheartedly supported in this view by Generalissimo Chiang Kai-shek and by Marshal Stalin.”</a:t>
            </a:r>
          </a:p>
          <a:p>
            <a:pPr marL="0" indent="0">
              <a:buNone/>
            </a:pPr>
            <a:endParaRPr lang="en-US" dirty="0"/>
          </a:p>
          <a:p>
            <a:pPr marL="0" indent="0">
              <a:buNone/>
            </a:pPr>
            <a:r>
              <a:rPr lang="en-US" dirty="0"/>
              <a:t>“… the case of Indo-China is perfectly clear.  France has milked it for one hundred years.  The people of Indo-China are entitled to something better than that.”</a:t>
            </a:r>
          </a:p>
        </p:txBody>
      </p:sp>
    </p:spTree>
    <p:extLst>
      <p:ext uri="{BB962C8B-B14F-4D97-AF65-F5344CB8AC3E}">
        <p14:creationId xmlns:p14="http://schemas.microsoft.com/office/powerpoint/2010/main" val="1169132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U.S. Wounded</a:t>
            </a:r>
            <a:endParaRPr lang="en-US" dirty="0">
              <a:latin typeface="+mn-lt"/>
            </a:endParaRPr>
          </a:p>
        </p:txBody>
      </p:sp>
      <p:sp>
        <p:nvSpPr>
          <p:cNvPr id="3" name="Content Placeholder 2"/>
          <p:cNvSpPr>
            <a:spLocks noGrp="1"/>
          </p:cNvSpPr>
          <p:nvPr>
            <p:ph idx="1"/>
          </p:nvPr>
        </p:nvSpPr>
        <p:spPr/>
        <p:txBody>
          <a:bodyPr/>
          <a:lstStyle/>
          <a:p>
            <a:r>
              <a:rPr lang="en-US" dirty="0"/>
              <a:t>304,000 servicemen were wounded</a:t>
            </a:r>
          </a:p>
          <a:p>
            <a:r>
              <a:rPr lang="en-US" dirty="0"/>
              <a:t>75,000 veterans severely </a:t>
            </a:r>
            <a:r>
              <a:rPr lang="en-US" dirty="0" smtClean="0"/>
              <a:t>disabled</a:t>
            </a:r>
          </a:p>
          <a:p>
            <a:r>
              <a:rPr lang="en-US" dirty="0" smtClean="0"/>
              <a:t>23,314 veterans </a:t>
            </a:r>
            <a:r>
              <a:rPr lang="en-US" dirty="0"/>
              <a:t>100% disabled</a:t>
            </a:r>
          </a:p>
          <a:p>
            <a:r>
              <a:rPr lang="en-US" dirty="0"/>
              <a:t>5,283 lost </a:t>
            </a:r>
            <a:r>
              <a:rPr lang="en-US" dirty="0" smtClean="0"/>
              <a:t>limbs</a:t>
            </a:r>
          </a:p>
          <a:p>
            <a:r>
              <a:rPr lang="en-US" dirty="0" smtClean="0"/>
              <a:t>1,081 </a:t>
            </a:r>
            <a:r>
              <a:rPr lang="en-US" dirty="0"/>
              <a:t>sustained multiple </a:t>
            </a:r>
            <a:r>
              <a:rPr lang="en-US" dirty="0" smtClean="0"/>
              <a:t>amputations</a:t>
            </a:r>
          </a:p>
          <a:p>
            <a:r>
              <a:rPr lang="en-US" dirty="0" smtClean="0"/>
              <a:t>Surveys suggest 271,000 veterans (11%) suffer from full post traumatic stress disorder</a:t>
            </a:r>
          </a:p>
          <a:p>
            <a:r>
              <a:rPr lang="en-US" dirty="0" smtClean="0"/>
              <a:t>At least 430 veterans have died from complications related to Agent Orange</a:t>
            </a:r>
            <a:endParaRPr lang="en-US" dirty="0"/>
          </a:p>
          <a:p>
            <a:pPr marL="0" indent="0">
              <a:buNone/>
            </a:pPr>
            <a:endParaRPr lang="en-US" dirty="0"/>
          </a:p>
        </p:txBody>
      </p:sp>
    </p:spTree>
    <p:extLst>
      <p:ext uri="{BB962C8B-B14F-4D97-AF65-F5344CB8AC3E}">
        <p14:creationId xmlns:p14="http://schemas.microsoft.com/office/powerpoint/2010/main" val="101110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Medical Care</a:t>
            </a:r>
          </a:p>
        </p:txBody>
      </p:sp>
      <p:sp>
        <p:nvSpPr>
          <p:cNvPr id="3" name="Content Placeholder 2"/>
          <p:cNvSpPr>
            <a:spLocks noGrp="1"/>
          </p:cNvSpPr>
          <p:nvPr>
            <p:ph idx="1"/>
          </p:nvPr>
        </p:nvSpPr>
        <p:spPr/>
        <p:txBody>
          <a:bodyPr>
            <a:normAutofit fontScale="92500" lnSpcReduction="20000"/>
          </a:bodyPr>
          <a:lstStyle/>
          <a:p>
            <a:r>
              <a:rPr lang="en-US" dirty="0"/>
              <a:t>Over 900,000 U.S. and ARVN airlifted by MEDEVAC helicopters</a:t>
            </a:r>
          </a:p>
          <a:p>
            <a:r>
              <a:rPr lang="en-US" dirty="0"/>
              <a:t>MEDEVAC helicopters flew nearly 500,000 missions</a:t>
            </a:r>
          </a:p>
          <a:p>
            <a:r>
              <a:rPr lang="en-US" dirty="0"/>
              <a:t>Average time lapse from injury to hospitalization less than 1 hour</a:t>
            </a:r>
          </a:p>
          <a:p>
            <a:r>
              <a:rPr lang="en-US" dirty="0"/>
              <a:t>Less than 1% of men who survived first 24 hours died</a:t>
            </a:r>
          </a:p>
          <a:p>
            <a:r>
              <a:rPr lang="en-US" dirty="0"/>
              <a:t>Hospital mortality rate was 2.6 per 1,000 patients</a:t>
            </a:r>
          </a:p>
          <a:p>
            <a:r>
              <a:rPr lang="en-US" dirty="0"/>
              <a:t>Nearly 10,000 women in uniform served in Vietnam, most as nurses</a:t>
            </a:r>
          </a:p>
          <a:p>
            <a:r>
              <a:rPr lang="en-US" dirty="0"/>
              <a:t>79% of nurses were </a:t>
            </a:r>
            <a:r>
              <a:rPr lang="en-US" dirty="0" smtClean="0"/>
              <a:t>female</a:t>
            </a:r>
          </a:p>
          <a:p>
            <a:r>
              <a:rPr lang="en-US" dirty="0" smtClean="0"/>
              <a:t>2,096 </a:t>
            </a:r>
            <a:r>
              <a:rPr lang="en-US" dirty="0"/>
              <a:t>Army medics and Navy corpsmen died or were MIA</a:t>
            </a:r>
          </a:p>
          <a:p>
            <a:r>
              <a:rPr lang="en-US" dirty="0"/>
              <a:t>Eight female nurses died in Vietnam</a:t>
            </a:r>
          </a:p>
          <a:p>
            <a:r>
              <a:rPr lang="en-US" dirty="0" smtClean="0"/>
              <a:t>15 </a:t>
            </a:r>
            <a:r>
              <a:rPr lang="en-US" dirty="0"/>
              <a:t>Army medics received the Medal of Honor</a:t>
            </a:r>
          </a:p>
        </p:txBody>
      </p:sp>
    </p:spTree>
    <p:extLst>
      <p:ext uri="{BB962C8B-B14F-4D97-AF65-F5344CB8AC3E}">
        <p14:creationId xmlns:p14="http://schemas.microsoft.com/office/powerpoint/2010/main" val="4258806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2436" y="0"/>
            <a:ext cx="9144000" cy="6858000"/>
          </a:xfrm>
          <a:prstGeom prst="rect">
            <a:avLst/>
          </a:prstGeom>
        </p:spPr>
      </p:pic>
    </p:spTree>
    <p:extLst>
      <p:ext uri="{BB962C8B-B14F-4D97-AF65-F5344CB8AC3E}">
        <p14:creationId xmlns:p14="http://schemas.microsoft.com/office/powerpoint/2010/main" val="3446462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9403" y="0"/>
            <a:ext cx="9144000" cy="6858000"/>
          </a:xfrm>
          <a:prstGeom prst="rect">
            <a:avLst/>
          </a:prstGeom>
        </p:spPr>
      </p:pic>
    </p:spTree>
    <p:extLst>
      <p:ext uri="{BB962C8B-B14F-4D97-AF65-F5344CB8AC3E}">
        <p14:creationId xmlns:p14="http://schemas.microsoft.com/office/powerpoint/2010/main" val="259650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3066" y="0"/>
            <a:ext cx="9645973" cy="6858000"/>
          </a:xfrm>
          <a:prstGeom prst="rect">
            <a:avLst/>
          </a:prstGeom>
        </p:spPr>
      </p:pic>
    </p:spTree>
    <p:extLst>
      <p:ext uri="{BB962C8B-B14F-4D97-AF65-F5344CB8AC3E}">
        <p14:creationId xmlns:p14="http://schemas.microsoft.com/office/powerpoint/2010/main" val="2881127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060" y="0"/>
            <a:ext cx="11501900" cy="6858000"/>
          </a:xfrm>
          <a:prstGeom prst="rect">
            <a:avLst/>
          </a:prstGeom>
        </p:spPr>
      </p:pic>
    </p:spTree>
    <p:extLst>
      <p:ext uri="{BB962C8B-B14F-4D97-AF65-F5344CB8AC3E}">
        <p14:creationId xmlns:p14="http://schemas.microsoft.com/office/powerpoint/2010/main" val="2161754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3950" y="0"/>
            <a:ext cx="10137013" cy="6858000"/>
          </a:xfrm>
          <a:prstGeom prst="rect">
            <a:avLst/>
          </a:prstGeom>
        </p:spPr>
      </p:pic>
    </p:spTree>
    <p:extLst>
      <p:ext uri="{BB962C8B-B14F-4D97-AF65-F5344CB8AC3E}">
        <p14:creationId xmlns:p14="http://schemas.microsoft.com/office/powerpoint/2010/main" val="1128576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Vietnam War financial cost</a:t>
            </a:r>
          </a:p>
        </p:txBody>
      </p:sp>
      <p:sp>
        <p:nvSpPr>
          <p:cNvPr id="3" name="Content Placeholder 2"/>
          <p:cNvSpPr>
            <a:spLocks noGrp="1"/>
          </p:cNvSpPr>
          <p:nvPr>
            <p:ph idx="1"/>
          </p:nvPr>
        </p:nvSpPr>
        <p:spPr/>
        <p:txBody>
          <a:bodyPr/>
          <a:lstStyle/>
          <a:p>
            <a:r>
              <a:rPr lang="en-US" dirty="0"/>
              <a:t>$168 billion total according to Department of Defense</a:t>
            </a:r>
          </a:p>
          <a:p>
            <a:r>
              <a:rPr lang="en-US" dirty="0"/>
              <a:t>$111 billion on military operations (1965-1972)</a:t>
            </a:r>
          </a:p>
          <a:p>
            <a:r>
              <a:rPr lang="en-US" dirty="0"/>
              <a:t>28.5 billion on economic and military aid to Saigon regime (1953-1975)</a:t>
            </a:r>
          </a:p>
          <a:p>
            <a:r>
              <a:rPr lang="en-US" dirty="0"/>
              <a:t>$2.6 billion in aid to French (1950-1954) not included in above</a:t>
            </a:r>
          </a:p>
        </p:txBody>
      </p:sp>
    </p:spTree>
    <p:extLst>
      <p:ext uri="{BB962C8B-B14F-4D97-AF65-F5344CB8AC3E}">
        <p14:creationId xmlns:p14="http://schemas.microsoft.com/office/powerpoint/2010/main" val="2293976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1964</a:t>
            </a:r>
          </a:p>
        </p:txBody>
      </p:sp>
      <p:sp>
        <p:nvSpPr>
          <p:cNvPr id="3" name="Content Placeholder 2"/>
          <p:cNvSpPr>
            <a:spLocks noGrp="1"/>
          </p:cNvSpPr>
          <p:nvPr>
            <p:ph idx="1"/>
          </p:nvPr>
        </p:nvSpPr>
        <p:spPr/>
        <p:txBody>
          <a:bodyPr>
            <a:normAutofit/>
          </a:bodyPr>
          <a:lstStyle/>
          <a:p>
            <a:r>
              <a:rPr lang="en-US" dirty="0"/>
              <a:t>U.S. begins secret bombing raids on Ho Chi Minh trail in Laos</a:t>
            </a:r>
          </a:p>
          <a:p>
            <a:r>
              <a:rPr lang="en-US" dirty="0" smtClean="0"/>
              <a:t>Gulf </a:t>
            </a:r>
            <a:r>
              <a:rPr lang="en-US" dirty="0"/>
              <a:t>of Tonkin incident; U.S. responds by attacking targets in North Vietnam; Gulf of Tonkin Resolution passes in Congress</a:t>
            </a:r>
          </a:p>
          <a:p>
            <a:r>
              <a:rPr lang="en-US" dirty="0"/>
              <a:t>China tests Atomic Bomb and masses troops on Vietnam border</a:t>
            </a:r>
          </a:p>
          <a:p>
            <a:r>
              <a:rPr lang="en-US" dirty="0"/>
              <a:t>Viet Cong attack Americans at Bien </a:t>
            </a:r>
            <a:r>
              <a:rPr lang="en-US" dirty="0" err="1"/>
              <a:t>Hoa</a:t>
            </a:r>
            <a:r>
              <a:rPr lang="en-US" dirty="0"/>
              <a:t> air base</a:t>
            </a:r>
          </a:p>
          <a:p>
            <a:r>
              <a:rPr lang="en-US" dirty="0"/>
              <a:t>War cost rises to $2 million per </a:t>
            </a:r>
            <a:r>
              <a:rPr lang="en-US" dirty="0" smtClean="0"/>
              <a:t>day</a:t>
            </a:r>
          </a:p>
          <a:p>
            <a:r>
              <a:rPr lang="en-US" dirty="0" smtClean="0"/>
              <a:t> </a:t>
            </a:r>
            <a:r>
              <a:rPr lang="en-US" dirty="0"/>
              <a:t>23,000 </a:t>
            </a:r>
            <a:r>
              <a:rPr lang="en-US" dirty="0" smtClean="0"/>
              <a:t>U.S. “advisors</a:t>
            </a:r>
            <a:r>
              <a:rPr lang="en-US" dirty="0"/>
              <a:t>” in Vietnam at year end</a:t>
            </a:r>
          </a:p>
          <a:p>
            <a:r>
              <a:rPr lang="en-US" dirty="0"/>
              <a:t>170,000 Viet Cong and NVA fighters in South Vietnam</a:t>
            </a:r>
          </a:p>
          <a:p>
            <a:endParaRPr lang="en-US" dirty="0"/>
          </a:p>
          <a:p>
            <a:endParaRPr lang="en-US" dirty="0"/>
          </a:p>
          <a:p>
            <a:endParaRPr lang="en-US" dirty="0"/>
          </a:p>
        </p:txBody>
      </p:sp>
    </p:spTree>
    <p:extLst>
      <p:ext uri="{BB962C8B-B14F-4D97-AF65-F5344CB8AC3E}">
        <p14:creationId xmlns:p14="http://schemas.microsoft.com/office/powerpoint/2010/main" val="1115877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4060" y="91440"/>
            <a:ext cx="4916325" cy="6766560"/>
          </a:xfrm>
          <a:prstGeom prst="rect">
            <a:avLst/>
          </a:prstGeom>
        </p:spPr>
      </p:pic>
      <p:sp>
        <p:nvSpPr>
          <p:cNvPr id="3" name="TextBox 2"/>
          <p:cNvSpPr txBox="1"/>
          <p:nvPr/>
        </p:nvSpPr>
        <p:spPr>
          <a:xfrm>
            <a:off x="9577953" y="1379349"/>
            <a:ext cx="2045776" cy="3662541"/>
          </a:xfrm>
          <a:prstGeom prst="rect">
            <a:avLst/>
          </a:prstGeom>
          <a:noFill/>
        </p:spPr>
        <p:txBody>
          <a:bodyPr wrap="square" rtlCol="0">
            <a:spAutoFit/>
          </a:bodyPr>
          <a:lstStyle/>
          <a:p>
            <a:endParaRPr lang="en-US" sz="2800" dirty="0"/>
          </a:p>
          <a:p>
            <a:endParaRPr lang="en-US" sz="2800" dirty="0"/>
          </a:p>
          <a:p>
            <a:r>
              <a:rPr lang="en-US" sz="2800" dirty="0"/>
              <a:t>Gulf of Tonkin incident, Aug. 2, 1964</a:t>
            </a:r>
          </a:p>
          <a:p>
            <a:endParaRPr lang="en-US" sz="2800" dirty="0"/>
          </a:p>
          <a:p>
            <a:endParaRPr lang="en-US" dirty="0"/>
          </a:p>
          <a:p>
            <a:endParaRPr lang="en-US" dirty="0"/>
          </a:p>
        </p:txBody>
      </p:sp>
    </p:spTree>
    <p:extLst>
      <p:ext uri="{BB962C8B-B14F-4D97-AF65-F5344CB8AC3E}">
        <p14:creationId xmlns:p14="http://schemas.microsoft.com/office/powerpoint/2010/main" val="112361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General de Gaulle’s comments to U.S. Ambassador in France – March, 1945</a:t>
            </a:r>
          </a:p>
        </p:txBody>
      </p:sp>
      <p:sp>
        <p:nvSpPr>
          <p:cNvPr id="3" name="Content Placeholder 2"/>
          <p:cNvSpPr>
            <a:spLocks noGrp="1"/>
          </p:cNvSpPr>
          <p:nvPr>
            <p:ph idx="1"/>
          </p:nvPr>
        </p:nvSpPr>
        <p:spPr/>
        <p:txBody>
          <a:bodyPr>
            <a:normAutofit lnSpcReduction="10000"/>
          </a:bodyPr>
          <a:lstStyle/>
          <a:p>
            <a:pPr marL="0" indent="0">
              <a:buNone/>
            </a:pPr>
            <a:r>
              <a:rPr lang="en-US" dirty="0"/>
              <a:t>“We have received word that our troops still fighting in Indochina have appealed for aid to your military authorities … they replied that under instructions no aid could be sent.” </a:t>
            </a:r>
          </a:p>
          <a:p>
            <a:pPr marL="0" indent="0">
              <a:buNone/>
            </a:pPr>
            <a:r>
              <a:rPr lang="en-US" dirty="0"/>
              <a:t>“… We do not understand your policy.  What are you driving at?  Do you want us to become, for example, one of the federated states under the Russian aegis?  The Russians are advancing apace as you well know.  When Germany falls they will be upon us.  If the public here comes to realize that you are against us in Indochina there will be terrific disappointment and nobody knows to what that will lead.  We do not want to become Communist; we do not want to fall into the Russian orbit, but I hope that you to not push us into it.”</a:t>
            </a:r>
          </a:p>
        </p:txBody>
      </p:sp>
    </p:spTree>
    <p:extLst>
      <p:ext uri="{BB962C8B-B14F-4D97-AF65-F5344CB8AC3E}">
        <p14:creationId xmlns:p14="http://schemas.microsoft.com/office/powerpoint/2010/main" val="968470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Gulf of Tonkin Resolution, Aug. 7, 1964</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4000" dirty="0"/>
              <a:t>“Congress approves and supports the determination of the President, as Commander in Chief, to take all necessary measures to repeal any armed attack against the forces of the United States and to prevent any further aggression.” </a:t>
            </a:r>
          </a:p>
        </p:txBody>
      </p:sp>
    </p:spTree>
    <p:extLst>
      <p:ext uri="{BB962C8B-B14F-4D97-AF65-F5344CB8AC3E}">
        <p14:creationId xmlns:p14="http://schemas.microsoft.com/office/powerpoint/2010/main" val="2518353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1965</a:t>
            </a:r>
          </a:p>
        </p:txBody>
      </p:sp>
      <p:sp>
        <p:nvSpPr>
          <p:cNvPr id="3" name="Content Placeholder 2"/>
          <p:cNvSpPr>
            <a:spLocks noGrp="1"/>
          </p:cNvSpPr>
          <p:nvPr>
            <p:ph idx="1"/>
          </p:nvPr>
        </p:nvSpPr>
        <p:spPr/>
        <p:txBody>
          <a:bodyPr>
            <a:normAutofit/>
          </a:bodyPr>
          <a:lstStyle/>
          <a:p>
            <a:r>
              <a:rPr lang="en-US" dirty="0"/>
              <a:t>LBJ aides recommend military escalation or withdrawal</a:t>
            </a:r>
          </a:p>
          <a:p>
            <a:r>
              <a:rPr lang="en-US" dirty="0"/>
              <a:t>Viet Cong guerrillas attack U.S. compound at </a:t>
            </a:r>
            <a:r>
              <a:rPr lang="en-US" dirty="0" err="1"/>
              <a:t>Pleiku</a:t>
            </a:r>
            <a:r>
              <a:rPr lang="en-US" dirty="0"/>
              <a:t> in Central Highlands</a:t>
            </a:r>
          </a:p>
          <a:p>
            <a:r>
              <a:rPr lang="en-US" dirty="0"/>
              <a:t>Russians agree to provide surface-to-air missiles to Hanoi</a:t>
            </a:r>
          </a:p>
          <a:p>
            <a:r>
              <a:rPr lang="en-US" dirty="0"/>
              <a:t>General Westmoreland requests two battalions of Marines to protect airbase at Da Nang</a:t>
            </a:r>
          </a:p>
          <a:p>
            <a:r>
              <a:rPr lang="en-US" dirty="0"/>
              <a:t>March 8, 1965 - </a:t>
            </a:r>
            <a:r>
              <a:rPr lang="en-US" dirty="0" smtClean="0"/>
              <a:t>3,500 </a:t>
            </a:r>
            <a:r>
              <a:rPr lang="en-US" dirty="0"/>
              <a:t>Marines </a:t>
            </a:r>
            <a:r>
              <a:rPr lang="en-US" dirty="0" smtClean="0"/>
              <a:t>arrive in Vietnam</a:t>
            </a:r>
            <a:endParaRPr lang="en-US" dirty="0"/>
          </a:p>
          <a:p>
            <a:pPr marL="0" indent="0">
              <a:buNone/>
            </a:pPr>
            <a:endParaRPr lang="en-US" dirty="0"/>
          </a:p>
        </p:txBody>
      </p:sp>
    </p:spTree>
    <p:extLst>
      <p:ext uri="{BB962C8B-B14F-4D97-AF65-F5344CB8AC3E}">
        <p14:creationId xmlns:p14="http://schemas.microsoft.com/office/powerpoint/2010/main" val="287138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1965 (cont.)</a:t>
            </a:r>
          </a:p>
        </p:txBody>
      </p:sp>
      <p:sp>
        <p:nvSpPr>
          <p:cNvPr id="3" name="Content Placeholder 2"/>
          <p:cNvSpPr>
            <a:spLocks noGrp="1"/>
          </p:cNvSpPr>
          <p:nvPr>
            <p:ph idx="1"/>
          </p:nvPr>
        </p:nvSpPr>
        <p:spPr/>
        <p:txBody>
          <a:bodyPr/>
          <a:lstStyle/>
          <a:p>
            <a:r>
              <a:rPr lang="en-US" dirty="0"/>
              <a:t>November 14-16: Battle of </a:t>
            </a:r>
            <a:r>
              <a:rPr lang="en-US" dirty="0" err="1"/>
              <a:t>Ia</a:t>
            </a:r>
            <a:r>
              <a:rPr lang="en-US" dirty="0"/>
              <a:t> </a:t>
            </a:r>
            <a:r>
              <a:rPr lang="en-US" dirty="0" err="1"/>
              <a:t>Drang</a:t>
            </a:r>
            <a:r>
              <a:rPr lang="en-US" dirty="0"/>
              <a:t> Valley, 79 Americans killed</a:t>
            </a:r>
          </a:p>
          <a:p>
            <a:r>
              <a:rPr lang="en-US" dirty="0"/>
              <a:t>November 17: Ambush at Landing Zone Albany; 155 Americans killed</a:t>
            </a:r>
          </a:p>
          <a:p>
            <a:r>
              <a:rPr lang="en-US" dirty="0"/>
              <a:t>Secretary McNamara predicts American death rate of 1,000 soldiers per month</a:t>
            </a:r>
          </a:p>
          <a:p>
            <a:r>
              <a:rPr lang="en-US" dirty="0" smtClean="0"/>
              <a:t>Estimated </a:t>
            </a:r>
            <a:r>
              <a:rPr lang="en-US" dirty="0"/>
              <a:t>South Vietnamese Army desertions in 1965: 90,000</a:t>
            </a:r>
          </a:p>
          <a:p>
            <a:r>
              <a:rPr lang="en-US" dirty="0"/>
              <a:t>Estimated number of NVA who </a:t>
            </a:r>
            <a:r>
              <a:rPr lang="en-US" dirty="0" smtClean="0"/>
              <a:t>arrived </a:t>
            </a:r>
            <a:r>
              <a:rPr lang="en-US" dirty="0"/>
              <a:t>in South Vietnam along Ho Chi Minh trail in 1965: 35,000</a:t>
            </a:r>
          </a:p>
          <a:p>
            <a:endParaRPr lang="en-US" dirty="0"/>
          </a:p>
        </p:txBody>
      </p:sp>
    </p:spTree>
    <p:extLst>
      <p:ext uri="{BB962C8B-B14F-4D97-AF65-F5344CB8AC3E}">
        <p14:creationId xmlns:p14="http://schemas.microsoft.com/office/powerpoint/2010/main" val="3989357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3736" y="0"/>
            <a:ext cx="10327345" cy="6858000"/>
          </a:xfrm>
          <a:prstGeom prst="rect">
            <a:avLst/>
          </a:prstGeom>
        </p:spPr>
      </p:pic>
    </p:spTree>
    <p:extLst>
      <p:ext uri="{BB962C8B-B14F-4D97-AF65-F5344CB8AC3E}">
        <p14:creationId xmlns:p14="http://schemas.microsoft.com/office/powerpoint/2010/main" val="119582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5895" y="0"/>
            <a:ext cx="7168780" cy="6858000"/>
          </a:xfrm>
          <a:prstGeom prst="rect">
            <a:avLst/>
          </a:prstGeom>
        </p:spPr>
      </p:pic>
    </p:spTree>
    <p:extLst>
      <p:ext uri="{BB962C8B-B14F-4D97-AF65-F5344CB8AC3E}">
        <p14:creationId xmlns:p14="http://schemas.microsoft.com/office/powerpoint/2010/main" val="3005190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1965 (cont.)</a:t>
            </a:r>
          </a:p>
        </p:txBody>
      </p:sp>
      <p:sp>
        <p:nvSpPr>
          <p:cNvPr id="3" name="Content Placeholder 2"/>
          <p:cNvSpPr>
            <a:spLocks noGrp="1"/>
          </p:cNvSpPr>
          <p:nvPr>
            <p:ph idx="1"/>
          </p:nvPr>
        </p:nvSpPr>
        <p:spPr/>
        <p:txBody>
          <a:bodyPr/>
          <a:lstStyle/>
          <a:p>
            <a:r>
              <a:rPr lang="en-US" dirty="0"/>
              <a:t>15,000 students gather in Washington to protest bombing campaign</a:t>
            </a:r>
          </a:p>
          <a:p>
            <a:r>
              <a:rPr lang="en-US" dirty="0" smtClean="0"/>
              <a:t>LBJ </a:t>
            </a:r>
            <a:r>
              <a:rPr lang="en-US" dirty="0"/>
              <a:t>announces 44 combat battalions to be sent to Vietnam, increasing troop strength to 125,000; monthly draft increases to 35,000</a:t>
            </a:r>
          </a:p>
          <a:p>
            <a:r>
              <a:rPr lang="en-US" dirty="0"/>
              <a:t>CBS broadcast of destruction of suspected Viet Cong villages by Marines generates controversy in U.S. </a:t>
            </a:r>
          </a:p>
          <a:p>
            <a:r>
              <a:rPr lang="en-US" dirty="0"/>
              <a:t>Operation </a:t>
            </a:r>
            <a:r>
              <a:rPr lang="en-US" dirty="0" err="1"/>
              <a:t>Starlite</a:t>
            </a:r>
            <a:r>
              <a:rPr lang="en-US" dirty="0"/>
              <a:t> </a:t>
            </a:r>
            <a:r>
              <a:rPr lang="en-US" dirty="0" smtClean="0"/>
              <a:t>beings </a:t>
            </a:r>
            <a:r>
              <a:rPr lang="en-US" dirty="0"/>
              <a:t>first major ground operation by U.S. Marines</a:t>
            </a:r>
          </a:p>
          <a:p>
            <a:r>
              <a:rPr lang="en-US" dirty="0"/>
              <a:t>Anti-war rallies occur in 40 American cities</a:t>
            </a:r>
          </a:p>
          <a:p>
            <a:pPr marL="0" indent="0">
              <a:buNone/>
            </a:pPr>
            <a:endParaRPr lang="en-US" dirty="0"/>
          </a:p>
        </p:txBody>
      </p:sp>
    </p:spTree>
    <p:extLst>
      <p:ext uri="{BB962C8B-B14F-4D97-AF65-F5344CB8AC3E}">
        <p14:creationId xmlns:p14="http://schemas.microsoft.com/office/powerpoint/2010/main" val="563456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The Air War</a:t>
            </a:r>
          </a:p>
        </p:txBody>
      </p:sp>
      <p:sp>
        <p:nvSpPr>
          <p:cNvPr id="3" name="Content Placeholder 2"/>
          <p:cNvSpPr>
            <a:spLocks noGrp="1"/>
          </p:cNvSpPr>
          <p:nvPr>
            <p:ph idx="1"/>
          </p:nvPr>
        </p:nvSpPr>
        <p:spPr/>
        <p:txBody>
          <a:bodyPr>
            <a:normAutofit/>
          </a:bodyPr>
          <a:lstStyle/>
          <a:p>
            <a:r>
              <a:rPr lang="en-US" dirty="0"/>
              <a:t>Operation Rolling Thunder (March, 1965) initiates three years of bombing raids on North Vietnam</a:t>
            </a:r>
          </a:p>
          <a:p>
            <a:r>
              <a:rPr lang="en-US" dirty="0" smtClean="0"/>
              <a:t>U.S</a:t>
            </a:r>
            <a:r>
              <a:rPr lang="en-US" dirty="0"/>
              <a:t>. will drop 6.1 million tons of </a:t>
            </a:r>
            <a:r>
              <a:rPr lang="en-US" dirty="0" smtClean="0"/>
              <a:t>bombs in Vietnam War, </a:t>
            </a:r>
            <a:r>
              <a:rPr lang="en-US" dirty="0"/>
              <a:t>compared to 2.1 tons in World War II.</a:t>
            </a:r>
          </a:p>
          <a:p>
            <a:r>
              <a:rPr lang="en-US" dirty="0" smtClean="0"/>
              <a:t>500 </a:t>
            </a:r>
            <a:r>
              <a:rPr lang="en-US" dirty="0"/>
              <a:t>jets will be lost attacking the Ho Chi Minh trail, which is continually rebuilt by female construction crews</a:t>
            </a:r>
          </a:p>
          <a:p>
            <a:r>
              <a:rPr lang="en-US" dirty="0"/>
              <a:t>U.S. planes drop 20 million gallons of herbicides</a:t>
            </a:r>
          </a:p>
          <a:p>
            <a:pPr marL="0" indent="0">
              <a:buNone/>
            </a:pPr>
            <a:endParaRPr lang="en-US" dirty="0"/>
          </a:p>
        </p:txBody>
      </p:sp>
    </p:spTree>
    <p:extLst>
      <p:ext uri="{BB962C8B-B14F-4D97-AF65-F5344CB8AC3E}">
        <p14:creationId xmlns:p14="http://schemas.microsoft.com/office/powerpoint/2010/main" val="2074774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6933" y="0"/>
            <a:ext cx="9037331" cy="6858000"/>
          </a:xfrm>
          <a:prstGeom prst="rect">
            <a:avLst/>
          </a:prstGeom>
        </p:spPr>
      </p:pic>
      <p:sp>
        <p:nvSpPr>
          <p:cNvPr id="5" name="TextBox 4"/>
          <p:cNvSpPr txBox="1"/>
          <p:nvPr/>
        </p:nvSpPr>
        <p:spPr>
          <a:xfrm>
            <a:off x="10177669" y="1470991"/>
            <a:ext cx="1775791" cy="3539430"/>
          </a:xfrm>
          <a:prstGeom prst="rect">
            <a:avLst/>
          </a:prstGeom>
          <a:noFill/>
        </p:spPr>
        <p:txBody>
          <a:bodyPr wrap="square" rtlCol="0">
            <a:spAutoFit/>
          </a:bodyPr>
          <a:lstStyle/>
          <a:p>
            <a:r>
              <a:rPr lang="en-US" sz="2800" dirty="0"/>
              <a:t>Operation Rolling Thunder</a:t>
            </a:r>
          </a:p>
          <a:p>
            <a:endParaRPr lang="en-US" sz="2800" dirty="0"/>
          </a:p>
          <a:p>
            <a:r>
              <a:rPr lang="en-US" sz="2800" dirty="0"/>
              <a:t>March, 1965 to November, 1968</a:t>
            </a:r>
          </a:p>
        </p:txBody>
      </p:sp>
    </p:spTree>
    <p:extLst>
      <p:ext uri="{BB962C8B-B14F-4D97-AF65-F5344CB8AC3E}">
        <p14:creationId xmlns:p14="http://schemas.microsoft.com/office/powerpoint/2010/main" val="1005942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7808" y="0"/>
            <a:ext cx="8812585" cy="6858000"/>
          </a:xfrm>
          <a:prstGeom prst="rect">
            <a:avLst/>
          </a:prstGeom>
        </p:spPr>
      </p:pic>
    </p:spTree>
    <p:extLst>
      <p:ext uri="{BB962C8B-B14F-4D97-AF65-F5344CB8AC3E}">
        <p14:creationId xmlns:p14="http://schemas.microsoft.com/office/powerpoint/2010/main" val="350792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9661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8122" y="215177"/>
            <a:ext cx="11040907" cy="6400800"/>
          </a:xfrm>
          <a:prstGeom prst="rect">
            <a:avLst/>
          </a:prstGeom>
        </p:spPr>
      </p:pic>
    </p:spTree>
    <p:extLst>
      <p:ext uri="{BB962C8B-B14F-4D97-AF65-F5344CB8AC3E}">
        <p14:creationId xmlns:p14="http://schemas.microsoft.com/office/powerpoint/2010/main" val="3043921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3701" y="0"/>
            <a:ext cx="9918915" cy="6858000"/>
          </a:xfrm>
          <a:prstGeom prst="rect">
            <a:avLst/>
          </a:prstGeom>
        </p:spPr>
      </p:pic>
    </p:spTree>
    <p:extLst>
      <p:ext uri="{BB962C8B-B14F-4D97-AF65-F5344CB8AC3E}">
        <p14:creationId xmlns:p14="http://schemas.microsoft.com/office/powerpoint/2010/main" val="1553007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1966</a:t>
            </a:r>
          </a:p>
        </p:txBody>
      </p:sp>
      <p:sp>
        <p:nvSpPr>
          <p:cNvPr id="3" name="Content Placeholder 2"/>
          <p:cNvSpPr>
            <a:spLocks noGrp="1"/>
          </p:cNvSpPr>
          <p:nvPr>
            <p:ph idx="1"/>
          </p:nvPr>
        </p:nvSpPr>
        <p:spPr/>
        <p:txBody>
          <a:bodyPr>
            <a:normAutofit/>
          </a:bodyPr>
          <a:lstStyle/>
          <a:p>
            <a:r>
              <a:rPr lang="en-US" dirty="0"/>
              <a:t>Antiwar protests held in numerous major U.S. cities</a:t>
            </a:r>
          </a:p>
          <a:p>
            <a:r>
              <a:rPr lang="en-US" dirty="0"/>
              <a:t>B-52 bombers attack targets in North Vietnam</a:t>
            </a:r>
          </a:p>
          <a:p>
            <a:r>
              <a:rPr lang="en-US" dirty="0"/>
              <a:t>Captive U.S. pilots paraded through Hanoi</a:t>
            </a:r>
          </a:p>
          <a:p>
            <a:r>
              <a:rPr lang="en-US" dirty="0"/>
              <a:t> Major military operations:</a:t>
            </a:r>
          </a:p>
          <a:p>
            <a:pPr lvl="1"/>
            <a:r>
              <a:rPr lang="en-US" dirty="0"/>
              <a:t>Operation Masher, 228 American KIA, 788 wounded, NVA losses 1342</a:t>
            </a:r>
          </a:p>
          <a:p>
            <a:pPr lvl="1"/>
            <a:r>
              <a:rPr lang="en-US" dirty="0"/>
              <a:t>Operation </a:t>
            </a:r>
            <a:r>
              <a:rPr lang="en-US" dirty="0" smtClean="0"/>
              <a:t>Hastings, 128 Americans KIA, NVA losses 800</a:t>
            </a:r>
            <a:endParaRPr lang="en-US" dirty="0"/>
          </a:p>
          <a:p>
            <a:pPr lvl="1"/>
            <a:r>
              <a:rPr lang="en-US" dirty="0"/>
              <a:t>Operation Attleboro, 155 American KIA, 494 wounded, NVA losses 1106</a:t>
            </a:r>
          </a:p>
          <a:p>
            <a:r>
              <a:rPr lang="en-US" dirty="0"/>
              <a:t>U.S. troop levels at yearend: 389,000</a:t>
            </a:r>
          </a:p>
          <a:p>
            <a:pPr marL="0" indent="0">
              <a:buNone/>
            </a:pPr>
            <a:endParaRPr lang="en-US" dirty="0"/>
          </a:p>
        </p:txBody>
      </p:sp>
    </p:spTree>
    <p:extLst>
      <p:ext uri="{BB962C8B-B14F-4D97-AF65-F5344CB8AC3E}">
        <p14:creationId xmlns:p14="http://schemas.microsoft.com/office/powerpoint/2010/main" val="180924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53661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1967 </a:t>
            </a:r>
            <a:endParaRPr lang="en-US" dirty="0">
              <a:latin typeface="+mn-lt"/>
            </a:endParaRPr>
          </a:p>
        </p:txBody>
      </p:sp>
      <p:sp>
        <p:nvSpPr>
          <p:cNvPr id="3" name="Content Placeholder 2"/>
          <p:cNvSpPr>
            <a:spLocks noGrp="1"/>
          </p:cNvSpPr>
          <p:nvPr>
            <p:ph idx="1"/>
          </p:nvPr>
        </p:nvSpPr>
        <p:spPr/>
        <p:txBody>
          <a:bodyPr/>
          <a:lstStyle/>
          <a:p>
            <a:r>
              <a:rPr lang="en-US" dirty="0"/>
              <a:t>U.S. bombers target Haiphong harbor in North Vietnam</a:t>
            </a:r>
          </a:p>
          <a:p>
            <a:r>
              <a:rPr lang="en-US" dirty="0"/>
              <a:t>Westmoreland requests 200,000 reinforcements to join 475,000 men schedule to be sent to Vietnam; LBJ agrees to 45,000 </a:t>
            </a:r>
          </a:p>
          <a:p>
            <a:r>
              <a:rPr lang="en-US" dirty="0"/>
              <a:t>McNamara becomes fourth LBJ aide to resign ( after Moyers, Bundy, Ball)</a:t>
            </a:r>
          </a:p>
          <a:p>
            <a:r>
              <a:rPr lang="en-US" dirty="0"/>
              <a:t>Yearend troop levels: 463,000; 16,000 combat deaths to date</a:t>
            </a:r>
          </a:p>
          <a:p>
            <a:r>
              <a:rPr lang="en-US" dirty="0"/>
              <a:t>90,000 NVA </a:t>
            </a:r>
            <a:r>
              <a:rPr lang="en-US" dirty="0" smtClean="0"/>
              <a:t>infiltrate </a:t>
            </a:r>
            <a:r>
              <a:rPr lang="en-US" dirty="0"/>
              <a:t>in 1967; Viet Cong/NVA strength estimated to be 300,000</a:t>
            </a:r>
          </a:p>
          <a:p>
            <a:endParaRPr lang="en-US" dirty="0"/>
          </a:p>
        </p:txBody>
      </p:sp>
    </p:spTree>
    <p:extLst>
      <p:ext uri="{BB962C8B-B14F-4D97-AF65-F5344CB8AC3E}">
        <p14:creationId xmlns:p14="http://schemas.microsoft.com/office/powerpoint/2010/main" val="47919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1967 Major Military Operations</a:t>
            </a:r>
            <a:endParaRPr lang="en-US" dirty="0">
              <a:latin typeface="+mn-lt"/>
            </a:endParaRPr>
          </a:p>
        </p:txBody>
      </p:sp>
      <p:sp>
        <p:nvSpPr>
          <p:cNvPr id="3" name="Content Placeholder 2"/>
          <p:cNvSpPr>
            <a:spLocks noGrp="1"/>
          </p:cNvSpPr>
          <p:nvPr>
            <p:ph idx="1"/>
          </p:nvPr>
        </p:nvSpPr>
        <p:spPr/>
        <p:txBody>
          <a:bodyPr>
            <a:normAutofit/>
          </a:bodyPr>
          <a:lstStyle/>
          <a:p>
            <a:pPr lvl="1"/>
            <a:r>
              <a:rPr lang="en-US" sz="2800" dirty="0" smtClean="0"/>
              <a:t>Operation </a:t>
            </a:r>
            <a:r>
              <a:rPr lang="en-US" sz="2800" dirty="0"/>
              <a:t>Cedar Falls – Viet Cong avoid battle with 16,000 American and 14,000 South Vietnamese in “Iron Triangle”</a:t>
            </a:r>
          </a:p>
          <a:p>
            <a:pPr lvl="1"/>
            <a:r>
              <a:rPr lang="en-US" sz="2800" dirty="0"/>
              <a:t>Operation Junction City, 282 American KIA, 1576 wounded, 2728 Viet Cong KIA</a:t>
            </a:r>
          </a:p>
          <a:p>
            <a:pPr lvl="1"/>
            <a:r>
              <a:rPr lang="en-US" sz="2800" dirty="0"/>
              <a:t>Battles rage around </a:t>
            </a:r>
            <a:r>
              <a:rPr lang="en-US" sz="2800" dirty="0" err="1"/>
              <a:t>Khe</a:t>
            </a:r>
            <a:r>
              <a:rPr lang="en-US" sz="2800" dirty="0"/>
              <a:t> </a:t>
            </a:r>
            <a:r>
              <a:rPr lang="en-US" sz="2800" dirty="0" err="1"/>
              <a:t>Sanh</a:t>
            </a:r>
            <a:r>
              <a:rPr lang="en-US" sz="2800" dirty="0"/>
              <a:t>, 155 Americans KIA, 425 wounded, 940 NVA KIA</a:t>
            </a:r>
          </a:p>
          <a:p>
            <a:pPr lvl="1"/>
            <a:r>
              <a:rPr lang="en-US" sz="2800" dirty="0"/>
              <a:t>Marines besieged and bombarded at Con </a:t>
            </a:r>
            <a:r>
              <a:rPr lang="en-US" sz="2800" dirty="0" err="1"/>
              <a:t>Thien</a:t>
            </a:r>
            <a:r>
              <a:rPr lang="en-US" sz="2800" dirty="0"/>
              <a:t>, near DMZ</a:t>
            </a:r>
          </a:p>
          <a:p>
            <a:pPr lvl="1"/>
            <a:r>
              <a:rPr lang="en-US" sz="2800" dirty="0" err="1"/>
              <a:t>Dak</a:t>
            </a:r>
            <a:r>
              <a:rPr lang="en-US" sz="2800" dirty="0"/>
              <a:t> To, 289 Americans KIA, 1644 NVA </a:t>
            </a:r>
          </a:p>
        </p:txBody>
      </p:sp>
    </p:spTree>
    <p:extLst>
      <p:ext uri="{BB962C8B-B14F-4D97-AF65-F5344CB8AC3E}">
        <p14:creationId xmlns:p14="http://schemas.microsoft.com/office/powerpoint/2010/main" val="2855188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457" y="0"/>
            <a:ext cx="11756573" cy="6858000"/>
          </a:xfrm>
          <a:prstGeom prst="rect">
            <a:avLst/>
          </a:prstGeom>
        </p:spPr>
      </p:pic>
    </p:spTree>
    <p:extLst>
      <p:ext uri="{BB962C8B-B14F-4D97-AF65-F5344CB8AC3E}">
        <p14:creationId xmlns:p14="http://schemas.microsoft.com/office/powerpoint/2010/main" val="3991726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0269" cy="6858000"/>
          </a:xfrm>
          <a:prstGeom prst="rect">
            <a:avLst/>
          </a:prstGeom>
        </p:spPr>
      </p:pic>
    </p:spTree>
    <p:extLst>
      <p:ext uri="{BB962C8B-B14F-4D97-AF65-F5344CB8AC3E}">
        <p14:creationId xmlns:p14="http://schemas.microsoft.com/office/powerpoint/2010/main" val="1450698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2442" y="64655"/>
            <a:ext cx="4800600" cy="3200400"/>
          </a:xfrm>
          <a:prstGeom prst="rect">
            <a:avLst/>
          </a:prstGeom>
        </p:spPr>
      </p:pic>
      <p:pic>
        <p:nvPicPr>
          <p:cNvPr id="5" name="Picture 4"/>
          <p:cNvPicPr>
            <a:picLocks noChangeAspect="1"/>
          </p:cNvPicPr>
          <p:nvPr/>
        </p:nvPicPr>
        <p:blipFill>
          <a:blip r:embed="rId3"/>
          <a:stretch>
            <a:fillRect/>
          </a:stretch>
        </p:blipFill>
        <p:spPr>
          <a:xfrm>
            <a:off x="7400758" y="64655"/>
            <a:ext cx="4783207" cy="3200400"/>
          </a:xfrm>
          <a:prstGeom prst="rect">
            <a:avLst/>
          </a:prstGeom>
        </p:spPr>
      </p:pic>
      <p:pic>
        <p:nvPicPr>
          <p:cNvPr id="7" name="Picture 6"/>
          <p:cNvPicPr>
            <a:picLocks noChangeAspect="1"/>
          </p:cNvPicPr>
          <p:nvPr/>
        </p:nvPicPr>
        <p:blipFill>
          <a:blip r:embed="rId4"/>
          <a:stretch>
            <a:fillRect/>
          </a:stretch>
        </p:blipFill>
        <p:spPr>
          <a:xfrm>
            <a:off x="7400758" y="3629025"/>
            <a:ext cx="4791242" cy="3200400"/>
          </a:xfrm>
          <a:prstGeom prst="rect">
            <a:avLst/>
          </a:prstGeom>
        </p:spPr>
      </p:pic>
      <p:pic>
        <p:nvPicPr>
          <p:cNvPr id="8" name="Picture 7"/>
          <p:cNvPicPr>
            <a:picLocks noChangeAspect="1"/>
          </p:cNvPicPr>
          <p:nvPr/>
        </p:nvPicPr>
        <p:blipFill>
          <a:blip r:embed="rId5"/>
          <a:stretch>
            <a:fillRect/>
          </a:stretch>
        </p:blipFill>
        <p:spPr>
          <a:xfrm>
            <a:off x="4533473" y="3520440"/>
            <a:ext cx="2769328" cy="3108960"/>
          </a:xfrm>
          <a:prstGeom prst="rect">
            <a:avLst/>
          </a:prstGeom>
        </p:spPr>
      </p:pic>
      <p:pic>
        <p:nvPicPr>
          <p:cNvPr id="9" name="Picture 8"/>
          <p:cNvPicPr>
            <a:picLocks noChangeAspect="1"/>
          </p:cNvPicPr>
          <p:nvPr/>
        </p:nvPicPr>
        <p:blipFill>
          <a:blip r:embed="rId6"/>
          <a:stretch>
            <a:fillRect/>
          </a:stretch>
        </p:blipFill>
        <p:spPr>
          <a:xfrm>
            <a:off x="0" y="3291840"/>
            <a:ext cx="4435516" cy="3566160"/>
          </a:xfrm>
          <a:prstGeom prst="rect">
            <a:avLst/>
          </a:prstGeom>
        </p:spPr>
      </p:pic>
      <p:pic>
        <p:nvPicPr>
          <p:cNvPr id="11" name="Picture 10"/>
          <p:cNvPicPr>
            <a:picLocks noChangeAspect="1"/>
          </p:cNvPicPr>
          <p:nvPr/>
        </p:nvPicPr>
        <p:blipFill>
          <a:blip r:embed="rId7"/>
          <a:stretch>
            <a:fillRect/>
          </a:stretch>
        </p:blipFill>
        <p:spPr>
          <a:xfrm>
            <a:off x="155921" y="110375"/>
            <a:ext cx="2328805" cy="1554480"/>
          </a:xfrm>
          <a:prstGeom prst="rect">
            <a:avLst/>
          </a:prstGeom>
        </p:spPr>
      </p:pic>
      <p:pic>
        <p:nvPicPr>
          <p:cNvPr id="12" name="Picture 11"/>
          <p:cNvPicPr>
            <a:picLocks noChangeAspect="1"/>
          </p:cNvPicPr>
          <p:nvPr/>
        </p:nvPicPr>
        <p:blipFill>
          <a:blip r:embed="rId8"/>
          <a:stretch>
            <a:fillRect/>
          </a:stretch>
        </p:blipFill>
        <p:spPr>
          <a:xfrm>
            <a:off x="153006" y="1701107"/>
            <a:ext cx="2331720" cy="1554480"/>
          </a:xfrm>
          <a:prstGeom prst="rect">
            <a:avLst/>
          </a:prstGeom>
        </p:spPr>
      </p:pic>
    </p:spTree>
    <p:extLst>
      <p:ext uri="{BB962C8B-B14F-4D97-AF65-F5344CB8AC3E}">
        <p14:creationId xmlns:p14="http://schemas.microsoft.com/office/powerpoint/2010/main" val="1697947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1968</a:t>
            </a:r>
          </a:p>
        </p:txBody>
      </p:sp>
      <p:sp>
        <p:nvSpPr>
          <p:cNvPr id="3" name="Content Placeholder 2"/>
          <p:cNvSpPr>
            <a:spLocks noGrp="1"/>
          </p:cNvSpPr>
          <p:nvPr>
            <p:ph idx="1"/>
          </p:nvPr>
        </p:nvSpPr>
        <p:spPr/>
        <p:txBody>
          <a:bodyPr>
            <a:normAutofit fontScale="92500" lnSpcReduction="10000"/>
          </a:bodyPr>
          <a:lstStyle/>
          <a:p>
            <a:r>
              <a:rPr lang="en-US" dirty="0"/>
              <a:t>77-day siege of </a:t>
            </a:r>
            <a:r>
              <a:rPr lang="en-US" dirty="0" err="1"/>
              <a:t>Khe</a:t>
            </a:r>
            <a:r>
              <a:rPr lang="en-US" dirty="0"/>
              <a:t> </a:t>
            </a:r>
            <a:r>
              <a:rPr lang="en-US" dirty="0" err="1"/>
              <a:t>Sanh</a:t>
            </a:r>
            <a:endParaRPr lang="en-US" dirty="0"/>
          </a:p>
          <a:p>
            <a:r>
              <a:rPr lang="en-US" dirty="0"/>
              <a:t>Tet Offensive launched by 84,000 Viet Cong </a:t>
            </a:r>
            <a:r>
              <a:rPr lang="en-US" dirty="0" smtClean="0"/>
              <a:t>and NVA </a:t>
            </a:r>
            <a:r>
              <a:rPr lang="en-US" dirty="0"/>
              <a:t>troops</a:t>
            </a:r>
          </a:p>
          <a:p>
            <a:r>
              <a:rPr lang="en-US" dirty="0"/>
              <a:t>12,000 NVA and Viet Cong storm Hue and execute </a:t>
            </a:r>
            <a:r>
              <a:rPr lang="en-US" dirty="0" smtClean="0"/>
              <a:t>3,000 “enemies </a:t>
            </a:r>
            <a:r>
              <a:rPr lang="en-US" dirty="0"/>
              <a:t>of </a:t>
            </a:r>
            <a:r>
              <a:rPr lang="en-US" dirty="0" smtClean="0"/>
              <a:t>the </a:t>
            </a:r>
            <a:r>
              <a:rPr lang="en-US" dirty="0"/>
              <a:t>people</a:t>
            </a:r>
            <a:r>
              <a:rPr lang="en-US" dirty="0" smtClean="0"/>
              <a:t>”</a:t>
            </a:r>
          </a:p>
          <a:p>
            <a:r>
              <a:rPr lang="en-US" dirty="0" smtClean="0"/>
              <a:t>Battle for Hue: 216 Americans </a:t>
            </a:r>
            <a:r>
              <a:rPr lang="en-US" dirty="0"/>
              <a:t>KIA, 507 wounded; 384 </a:t>
            </a:r>
            <a:r>
              <a:rPr lang="en-US" dirty="0" smtClean="0"/>
              <a:t>ARVN </a:t>
            </a:r>
            <a:r>
              <a:rPr lang="en-US" dirty="0"/>
              <a:t>KIA, NVA losses over 5,000</a:t>
            </a:r>
          </a:p>
          <a:p>
            <a:r>
              <a:rPr lang="en-US" dirty="0"/>
              <a:t>My Lai massacre (March 16</a:t>
            </a:r>
            <a:r>
              <a:rPr lang="en-US" dirty="0" smtClean="0"/>
              <a:t>) </a:t>
            </a:r>
            <a:endParaRPr lang="en-US" dirty="0"/>
          </a:p>
          <a:p>
            <a:r>
              <a:rPr lang="en-US" dirty="0"/>
              <a:t>LBJ announces he will not run for reelection (March 31)</a:t>
            </a:r>
          </a:p>
          <a:p>
            <a:r>
              <a:rPr lang="en-US" dirty="0"/>
              <a:t>MLK assassinated (April 4)</a:t>
            </a:r>
          </a:p>
          <a:p>
            <a:r>
              <a:rPr lang="en-US" dirty="0"/>
              <a:t>RFK assassinated (June 5)</a:t>
            </a:r>
          </a:p>
        </p:txBody>
      </p:sp>
    </p:spTree>
    <p:extLst>
      <p:ext uri="{BB962C8B-B14F-4D97-AF65-F5344CB8AC3E}">
        <p14:creationId xmlns:p14="http://schemas.microsoft.com/office/powerpoint/2010/main" val="33534488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39362-A068-4F7A-816C-5752EB1FA9F2}"/>
              </a:ext>
            </a:extLst>
          </p:cNvPr>
          <p:cNvPicPr>
            <a:picLocks noChangeAspect="1"/>
          </p:cNvPicPr>
          <p:nvPr/>
        </p:nvPicPr>
        <p:blipFill>
          <a:blip r:embed="rId2"/>
          <a:stretch>
            <a:fillRect/>
          </a:stretch>
        </p:blipFill>
        <p:spPr>
          <a:xfrm>
            <a:off x="1097457" y="0"/>
            <a:ext cx="9997085" cy="6858000"/>
          </a:xfrm>
          <a:prstGeom prst="rect">
            <a:avLst/>
          </a:prstGeom>
        </p:spPr>
      </p:pic>
    </p:spTree>
    <p:extLst>
      <p:ext uri="{BB962C8B-B14F-4D97-AF65-F5344CB8AC3E}">
        <p14:creationId xmlns:p14="http://schemas.microsoft.com/office/powerpoint/2010/main" val="1501786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4975" y="96259"/>
            <a:ext cx="7685769" cy="6400800"/>
          </a:xfrm>
          <a:prstGeom prst="rect">
            <a:avLst/>
          </a:prstGeom>
        </p:spPr>
      </p:pic>
    </p:spTree>
    <p:extLst>
      <p:ext uri="{BB962C8B-B14F-4D97-AF65-F5344CB8AC3E}">
        <p14:creationId xmlns:p14="http://schemas.microsoft.com/office/powerpoint/2010/main" val="404248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3118" y="0"/>
            <a:ext cx="8223180" cy="6858000"/>
          </a:xfrm>
          <a:prstGeom prst="rect">
            <a:avLst/>
          </a:prstGeom>
        </p:spPr>
      </p:pic>
    </p:spTree>
    <p:extLst>
      <p:ext uri="{BB962C8B-B14F-4D97-AF65-F5344CB8AC3E}">
        <p14:creationId xmlns:p14="http://schemas.microsoft.com/office/powerpoint/2010/main" val="2850281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5199" y="0"/>
            <a:ext cx="9330608" cy="6858000"/>
          </a:xfrm>
          <a:prstGeom prst="rect">
            <a:avLst/>
          </a:prstGeom>
        </p:spPr>
      </p:pic>
    </p:spTree>
    <p:extLst>
      <p:ext uri="{BB962C8B-B14F-4D97-AF65-F5344CB8AC3E}">
        <p14:creationId xmlns:p14="http://schemas.microsoft.com/office/powerpoint/2010/main" val="2646554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53551" y="158461"/>
            <a:ext cx="9046289" cy="6583680"/>
          </a:xfrm>
          <a:prstGeom prst="rect">
            <a:avLst/>
          </a:prstGeom>
        </p:spPr>
      </p:pic>
    </p:spTree>
    <p:extLst>
      <p:ext uri="{BB962C8B-B14F-4D97-AF65-F5344CB8AC3E}">
        <p14:creationId xmlns:p14="http://schemas.microsoft.com/office/powerpoint/2010/main" val="4256895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9412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0842" y="0"/>
            <a:ext cx="10373451" cy="6858000"/>
          </a:xfrm>
          <a:prstGeom prst="rect">
            <a:avLst/>
          </a:prstGeom>
        </p:spPr>
      </p:pic>
    </p:spTree>
    <p:extLst>
      <p:ext uri="{BB962C8B-B14F-4D97-AF65-F5344CB8AC3E}">
        <p14:creationId xmlns:p14="http://schemas.microsoft.com/office/powerpoint/2010/main" val="2138831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1385" y="0"/>
            <a:ext cx="10020821" cy="6858000"/>
          </a:xfrm>
          <a:prstGeom prst="rect">
            <a:avLst/>
          </a:prstGeom>
        </p:spPr>
      </p:pic>
    </p:spTree>
    <p:extLst>
      <p:ext uri="{BB962C8B-B14F-4D97-AF65-F5344CB8AC3E}">
        <p14:creationId xmlns:p14="http://schemas.microsoft.com/office/powerpoint/2010/main" val="2558246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1968 (cont.)</a:t>
            </a:r>
          </a:p>
        </p:txBody>
      </p:sp>
      <p:sp>
        <p:nvSpPr>
          <p:cNvPr id="3" name="Content Placeholder 2"/>
          <p:cNvSpPr>
            <a:spLocks noGrp="1"/>
          </p:cNvSpPr>
          <p:nvPr>
            <p:ph idx="1"/>
          </p:nvPr>
        </p:nvSpPr>
        <p:spPr/>
        <p:txBody>
          <a:bodyPr>
            <a:normAutofit/>
          </a:bodyPr>
          <a:lstStyle/>
          <a:p>
            <a:r>
              <a:rPr lang="en-US" dirty="0" smtClean="0"/>
              <a:t>Peace </a:t>
            </a:r>
            <a:r>
              <a:rPr lang="en-US" dirty="0"/>
              <a:t>talks begin and immediately stall</a:t>
            </a:r>
          </a:p>
          <a:p>
            <a:r>
              <a:rPr lang="en-US" dirty="0"/>
              <a:t>Westmoreland replaced by Creighton Abrams</a:t>
            </a:r>
          </a:p>
          <a:p>
            <a:r>
              <a:rPr lang="en-US" dirty="0" smtClean="0"/>
              <a:t>26,000 </a:t>
            </a:r>
            <a:r>
              <a:rPr lang="en-US" dirty="0"/>
              <a:t>police and national guard oppose 10,000 anti-war protestors at Democratic Convention in Chicago</a:t>
            </a:r>
          </a:p>
          <a:p>
            <a:r>
              <a:rPr lang="en-US" dirty="0"/>
              <a:t>Operation Rolling Thunder </a:t>
            </a:r>
            <a:r>
              <a:rPr lang="en-US" dirty="0" smtClean="0"/>
              <a:t>ends after 922 </a:t>
            </a:r>
            <a:r>
              <a:rPr lang="en-US" dirty="0"/>
              <a:t>U.S. aircraft shot down, 1 million tons of bombs dropped on North Vietnam; estimated 52,000 civilians killed</a:t>
            </a:r>
          </a:p>
          <a:p>
            <a:r>
              <a:rPr lang="en-US" dirty="0" smtClean="0"/>
              <a:t>150,000 </a:t>
            </a:r>
            <a:r>
              <a:rPr lang="en-US" dirty="0"/>
              <a:t>NVA infiltrate South Vietnam during 1968</a:t>
            </a:r>
          </a:p>
        </p:txBody>
      </p:sp>
    </p:spTree>
    <p:extLst>
      <p:ext uri="{BB962C8B-B14F-4D97-AF65-F5344CB8AC3E}">
        <p14:creationId xmlns:p14="http://schemas.microsoft.com/office/powerpoint/2010/main" val="20432850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1969</a:t>
            </a:r>
          </a:p>
        </p:txBody>
      </p:sp>
      <p:sp>
        <p:nvSpPr>
          <p:cNvPr id="3" name="Content Placeholder 2"/>
          <p:cNvSpPr>
            <a:spLocks noGrp="1"/>
          </p:cNvSpPr>
          <p:nvPr>
            <p:ph idx="1"/>
          </p:nvPr>
        </p:nvSpPr>
        <p:spPr/>
        <p:txBody>
          <a:bodyPr>
            <a:normAutofit lnSpcReduction="10000"/>
          </a:bodyPr>
          <a:lstStyle/>
          <a:p>
            <a:r>
              <a:rPr lang="en-US" dirty="0"/>
              <a:t>Nixon takes office on pledge of “peace with honor”</a:t>
            </a:r>
          </a:p>
          <a:p>
            <a:r>
              <a:rPr lang="en-US" dirty="0"/>
              <a:t>Paris peace talks resume</a:t>
            </a:r>
          </a:p>
          <a:p>
            <a:r>
              <a:rPr lang="en-US" dirty="0" smtClean="0"/>
              <a:t>Nixon </a:t>
            </a:r>
            <a:r>
              <a:rPr lang="en-US" dirty="0"/>
              <a:t>authorizes secret bombing of Cambodia by B-52s</a:t>
            </a:r>
          </a:p>
          <a:p>
            <a:r>
              <a:rPr lang="en-US" dirty="0"/>
              <a:t>Troop levels peak at 543,400; 33,641 Americans KIA</a:t>
            </a:r>
          </a:p>
          <a:p>
            <a:r>
              <a:rPr lang="en-US" dirty="0"/>
              <a:t>Battle of Hamburger Hill: 56 U.S. KIA, 420 wounded, hill abandoned</a:t>
            </a:r>
          </a:p>
          <a:p>
            <a:r>
              <a:rPr lang="en-US" dirty="0" smtClean="0"/>
              <a:t>My Lai massacre exposed; Lt</a:t>
            </a:r>
            <a:r>
              <a:rPr lang="en-US" dirty="0"/>
              <a:t>. William </a:t>
            </a:r>
            <a:r>
              <a:rPr lang="en-US" dirty="0" err="1"/>
              <a:t>Calley</a:t>
            </a:r>
            <a:r>
              <a:rPr lang="en-US" dirty="0"/>
              <a:t> </a:t>
            </a:r>
            <a:r>
              <a:rPr lang="en-US" dirty="0" smtClean="0"/>
              <a:t>charged</a:t>
            </a:r>
            <a:endParaRPr lang="en-US" dirty="0"/>
          </a:p>
          <a:p>
            <a:r>
              <a:rPr lang="en-US" dirty="0"/>
              <a:t>250,000 antiwar protestors gather in Washington </a:t>
            </a:r>
          </a:p>
          <a:p>
            <a:r>
              <a:rPr lang="en-US" dirty="0"/>
              <a:t>Troop withdrawals reduce U.S. forces by </a:t>
            </a:r>
            <a:r>
              <a:rPr lang="en-US" dirty="0" smtClean="0"/>
              <a:t>115,000</a:t>
            </a:r>
          </a:p>
          <a:p>
            <a:r>
              <a:rPr lang="en-US" dirty="0" smtClean="0"/>
              <a:t>40,024 Americans KIA to date</a:t>
            </a:r>
            <a:endParaRPr lang="en-US" dirty="0"/>
          </a:p>
          <a:p>
            <a:endParaRPr lang="en-US" dirty="0"/>
          </a:p>
        </p:txBody>
      </p:sp>
    </p:spTree>
    <p:extLst>
      <p:ext uri="{BB962C8B-B14F-4D97-AF65-F5344CB8AC3E}">
        <p14:creationId xmlns:p14="http://schemas.microsoft.com/office/powerpoint/2010/main" val="3409644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5609" y="0"/>
            <a:ext cx="10376823" cy="6858000"/>
          </a:xfrm>
          <a:prstGeom prst="rect">
            <a:avLst/>
          </a:prstGeom>
        </p:spPr>
      </p:pic>
    </p:spTree>
    <p:extLst>
      <p:ext uri="{BB962C8B-B14F-4D97-AF65-F5344CB8AC3E}">
        <p14:creationId xmlns:p14="http://schemas.microsoft.com/office/powerpoint/2010/main" val="1240311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0711" y="0"/>
            <a:ext cx="10066793" cy="6858000"/>
          </a:xfrm>
          <a:prstGeom prst="rect">
            <a:avLst/>
          </a:prstGeom>
        </p:spPr>
      </p:pic>
    </p:spTree>
    <p:extLst>
      <p:ext uri="{BB962C8B-B14F-4D97-AF65-F5344CB8AC3E}">
        <p14:creationId xmlns:p14="http://schemas.microsoft.com/office/powerpoint/2010/main" val="417300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14243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3793" y="0"/>
            <a:ext cx="10075339" cy="6858000"/>
          </a:xfrm>
          <a:prstGeom prst="rect">
            <a:avLst/>
          </a:prstGeom>
        </p:spPr>
      </p:pic>
    </p:spTree>
    <p:extLst>
      <p:ext uri="{BB962C8B-B14F-4D97-AF65-F5344CB8AC3E}">
        <p14:creationId xmlns:p14="http://schemas.microsoft.com/office/powerpoint/2010/main" val="2748004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1" y="0"/>
            <a:ext cx="10438367" cy="6858000"/>
          </a:xfrm>
          <a:prstGeom prst="rect">
            <a:avLst/>
          </a:prstGeom>
        </p:spPr>
      </p:pic>
    </p:spTree>
    <p:extLst>
      <p:ext uri="{BB962C8B-B14F-4D97-AF65-F5344CB8AC3E}">
        <p14:creationId xmlns:p14="http://schemas.microsoft.com/office/powerpoint/2010/main" val="1866357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621147-FBCA-4792-9370-E6EC53CF56D2}"/>
              </a:ext>
            </a:extLst>
          </p:cNvPr>
          <p:cNvSpPr>
            <a:spLocks noGrp="1"/>
          </p:cNvSpPr>
          <p:nvPr>
            <p:ph type="title"/>
          </p:nvPr>
        </p:nvSpPr>
        <p:spPr/>
        <p:txBody>
          <a:bodyPr/>
          <a:lstStyle/>
          <a:p>
            <a:r>
              <a:rPr lang="en-US" dirty="0">
                <a:latin typeface="+mn-lt"/>
              </a:rPr>
              <a:t>Nixon announces “Vietnamization” of War, </a:t>
            </a:r>
          </a:p>
        </p:txBody>
      </p:sp>
      <p:sp>
        <p:nvSpPr>
          <p:cNvPr id="7" name="Content Placeholder 6">
            <a:extLst>
              <a:ext uri="{FF2B5EF4-FFF2-40B4-BE49-F238E27FC236}">
                <a16:creationId xmlns:a16="http://schemas.microsoft.com/office/drawing/2014/main" id="{9273338D-D991-4B32-BEE4-50010D654336}"/>
              </a:ext>
            </a:extLst>
          </p:cNvPr>
          <p:cNvSpPr>
            <a:spLocks noGrp="1"/>
          </p:cNvSpPr>
          <p:nvPr>
            <p:ph idx="1"/>
          </p:nvPr>
        </p:nvSpPr>
        <p:spPr/>
        <p:txBody>
          <a:bodyPr/>
          <a:lstStyle/>
          <a:p>
            <a:pPr marL="0" indent="0">
              <a:buNone/>
            </a:pPr>
            <a:endParaRPr lang="en-US" dirty="0"/>
          </a:p>
          <a:p>
            <a:pPr marL="0" indent="0">
              <a:buNone/>
            </a:pPr>
            <a:r>
              <a:rPr lang="en-US" sz="3600" dirty="0"/>
              <a:t>“We have adopted a plan which we have worked out in cooperation with the South Vietnamese for the complete withdrawal of all U.S. combat ground forces, and their replacement by South Vietnamese forces on an orderly scheduled timetable</a:t>
            </a:r>
            <a:r>
              <a:rPr lang="en-US" sz="3600" dirty="0" smtClean="0"/>
              <a:t>.”</a:t>
            </a:r>
          </a:p>
          <a:p>
            <a:pPr marL="0" indent="0">
              <a:buNone/>
            </a:pPr>
            <a:r>
              <a:rPr lang="en-US" sz="3600" dirty="0" smtClean="0"/>
              <a:t>							November </a:t>
            </a:r>
            <a:r>
              <a:rPr lang="en-US" sz="3600" dirty="0"/>
              <a:t>3, 1969</a:t>
            </a:r>
          </a:p>
        </p:txBody>
      </p:sp>
    </p:spTree>
    <p:extLst>
      <p:ext uri="{BB962C8B-B14F-4D97-AF65-F5344CB8AC3E}">
        <p14:creationId xmlns:p14="http://schemas.microsoft.com/office/powerpoint/2010/main" val="15079865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1970</a:t>
            </a:r>
          </a:p>
        </p:txBody>
      </p:sp>
      <p:sp>
        <p:nvSpPr>
          <p:cNvPr id="3" name="Content Placeholder 2"/>
          <p:cNvSpPr>
            <a:spLocks noGrp="1"/>
          </p:cNvSpPr>
          <p:nvPr>
            <p:ph idx="1"/>
          </p:nvPr>
        </p:nvSpPr>
        <p:spPr/>
        <p:txBody>
          <a:bodyPr/>
          <a:lstStyle/>
          <a:p>
            <a:r>
              <a:rPr lang="en-US" dirty="0"/>
              <a:t>Kissinger begins two years of secret talks with Le </a:t>
            </a:r>
            <a:r>
              <a:rPr lang="en-US" dirty="0" err="1"/>
              <a:t>Duc</a:t>
            </a:r>
            <a:r>
              <a:rPr lang="en-US" dirty="0"/>
              <a:t> </a:t>
            </a:r>
            <a:r>
              <a:rPr lang="en-US" dirty="0" err="1"/>
              <a:t>Tho</a:t>
            </a:r>
            <a:endParaRPr lang="en-US" dirty="0"/>
          </a:p>
          <a:p>
            <a:r>
              <a:rPr lang="en-US" dirty="0"/>
              <a:t>Cambodia taken over by Khmer Rouge Communist forces</a:t>
            </a:r>
          </a:p>
          <a:p>
            <a:r>
              <a:rPr lang="en-US" dirty="0"/>
              <a:t>Nixon announces U.S. and South Vietnamese incursion into Cambodia</a:t>
            </a:r>
          </a:p>
          <a:p>
            <a:r>
              <a:rPr lang="en-US" dirty="0"/>
              <a:t>Anti-war sentiment and protests increase dramatically</a:t>
            </a:r>
          </a:p>
          <a:p>
            <a:r>
              <a:rPr lang="en-US" dirty="0"/>
              <a:t>May 4 – National Guardsmen kill four students and wound nine others at Kent State University</a:t>
            </a:r>
          </a:p>
          <a:p>
            <a:r>
              <a:rPr lang="en-US" dirty="0"/>
              <a:t>Senate repeals Gulf of Tonkin resolution</a:t>
            </a:r>
          </a:p>
          <a:p>
            <a:r>
              <a:rPr lang="en-US" dirty="0"/>
              <a:t>Congressional appropriation bill forbids the use of U.S. ground troops in Laos or Cambodia</a:t>
            </a:r>
          </a:p>
          <a:p>
            <a:endParaRPr lang="en-US" dirty="0"/>
          </a:p>
          <a:p>
            <a:endParaRPr lang="en-US" dirty="0"/>
          </a:p>
          <a:p>
            <a:endParaRPr lang="en-US" dirty="0"/>
          </a:p>
        </p:txBody>
      </p:sp>
    </p:spTree>
    <p:extLst>
      <p:ext uri="{BB962C8B-B14F-4D97-AF65-F5344CB8AC3E}">
        <p14:creationId xmlns:p14="http://schemas.microsoft.com/office/powerpoint/2010/main" val="2353753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5593" y="0"/>
            <a:ext cx="10550770" cy="6858000"/>
          </a:xfrm>
          <a:prstGeom prst="rect">
            <a:avLst/>
          </a:prstGeom>
        </p:spPr>
      </p:pic>
    </p:spTree>
    <p:extLst>
      <p:ext uri="{BB962C8B-B14F-4D97-AF65-F5344CB8AC3E}">
        <p14:creationId xmlns:p14="http://schemas.microsoft.com/office/powerpoint/2010/main" val="1167888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970" y="0"/>
            <a:ext cx="11626813" cy="6858000"/>
          </a:xfrm>
          <a:prstGeom prst="rect">
            <a:avLst/>
          </a:prstGeom>
        </p:spPr>
      </p:pic>
    </p:spTree>
    <p:extLst>
      <p:ext uri="{BB962C8B-B14F-4D97-AF65-F5344CB8AC3E}">
        <p14:creationId xmlns:p14="http://schemas.microsoft.com/office/powerpoint/2010/main" val="14044429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7176" y="0"/>
            <a:ext cx="9084856" cy="6858000"/>
          </a:xfrm>
          <a:prstGeom prst="rect">
            <a:avLst/>
          </a:prstGeom>
        </p:spPr>
      </p:pic>
    </p:spTree>
    <p:extLst>
      <p:ext uri="{BB962C8B-B14F-4D97-AF65-F5344CB8AC3E}">
        <p14:creationId xmlns:p14="http://schemas.microsoft.com/office/powerpoint/2010/main" val="1823894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6091" y="0"/>
            <a:ext cx="9704720" cy="6858000"/>
          </a:xfrm>
          <a:prstGeom prst="rect">
            <a:avLst/>
          </a:prstGeom>
        </p:spPr>
      </p:pic>
    </p:spTree>
    <p:extLst>
      <p:ext uri="{BB962C8B-B14F-4D97-AF65-F5344CB8AC3E}">
        <p14:creationId xmlns:p14="http://schemas.microsoft.com/office/powerpoint/2010/main" val="6676222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1971</a:t>
            </a:r>
          </a:p>
        </p:txBody>
      </p:sp>
      <p:sp>
        <p:nvSpPr>
          <p:cNvPr id="3" name="Content Placeholder 2"/>
          <p:cNvSpPr>
            <a:spLocks noGrp="1"/>
          </p:cNvSpPr>
          <p:nvPr>
            <p:ph idx="1"/>
          </p:nvPr>
        </p:nvSpPr>
        <p:spPr/>
        <p:txBody>
          <a:bodyPr>
            <a:normAutofit fontScale="85000" lnSpcReduction="20000"/>
          </a:bodyPr>
          <a:lstStyle/>
          <a:p>
            <a:r>
              <a:rPr lang="en-US" dirty="0"/>
              <a:t>B-52s conduct air strikes in Laos and Cambodia</a:t>
            </a:r>
          </a:p>
          <a:p>
            <a:r>
              <a:rPr lang="en-US" dirty="0"/>
              <a:t>Operation Lam </a:t>
            </a:r>
            <a:r>
              <a:rPr lang="en-US" dirty="0" err="1"/>
              <a:t>Som</a:t>
            </a:r>
            <a:r>
              <a:rPr lang="en-US" dirty="0"/>
              <a:t> inside Laos results in 7,862 South Vietnamese casualties; 215 U.S. KIA, over 100 helicopters lost and 600 damaged; NVA losses estimated up to 20,000</a:t>
            </a:r>
          </a:p>
          <a:p>
            <a:r>
              <a:rPr lang="en-US" dirty="0"/>
              <a:t>Vietnam Veterans against the War begin a week-long protest</a:t>
            </a:r>
          </a:p>
          <a:p>
            <a:r>
              <a:rPr lang="en-US" dirty="0"/>
              <a:t>200,000 people demonstrate in Washington; 12,000 arrested</a:t>
            </a:r>
          </a:p>
          <a:p>
            <a:r>
              <a:rPr lang="en-US" dirty="0"/>
              <a:t>Last marine combat units depart from </a:t>
            </a:r>
            <a:r>
              <a:rPr lang="en-US" dirty="0" smtClean="0"/>
              <a:t>Vietnam</a:t>
            </a:r>
          </a:p>
          <a:p>
            <a:r>
              <a:rPr lang="en-US" dirty="0" smtClean="0"/>
              <a:t>Members </a:t>
            </a:r>
            <a:r>
              <a:rPr lang="en-US" dirty="0"/>
              <a:t>of 1</a:t>
            </a:r>
            <a:r>
              <a:rPr lang="en-US" baseline="30000" dirty="0"/>
              <a:t>st</a:t>
            </a:r>
            <a:r>
              <a:rPr lang="en-US" dirty="0"/>
              <a:t> Air Cavalry Division refuse to go out on patrol; other such incidents occur</a:t>
            </a:r>
          </a:p>
          <a:p>
            <a:r>
              <a:rPr lang="en-US" dirty="0"/>
              <a:t>Pentagon Papers are published by </a:t>
            </a:r>
            <a:r>
              <a:rPr lang="en-US" i="1" dirty="0"/>
              <a:t>NY Times, Washington Post</a:t>
            </a:r>
          </a:p>
          <a:p>
            <a:r>
              <a:rPr lang="en-US" dirty="0"/>
              <a:t>U.S. admits 30,000 CIA “irregulars” are operating in Laos</a:t>
            </a:r>
          </a:p>
          <a:p>
            <a:r>
              <a:rPr lang="en-US" dirty="0" smtClean="0"/>
              <a:t>U.S. troop levels drop to </a:t>
            </a:r>
            <a:r>
              <a:rPr lang="en-US" dirty="0"/>
              <a:t>156,800</a:t>
            </a:r>
          </a:p>
          <a:p>
            <a:endParaRPr lang="en-US" dirty="0"/>
          </a:p>
          <a:p>
            <a:pPr marL="0" indent="0">
              <a:buNone/>
            </a:pPr>
            <a:endParaRPr lang="en-US" dirty="0"/>
          </a:p>
        </p:txBody>
      </p:sp>
    </p:spTree>
    <p:extLst>
      <p:ext uri="{BB962C8B-B14F-4D97-AF65-F5344CB8AC3E}">
        <p14:creationId xmlns:p14="http://schemas.microsoft.com/office/powerpoint/2010/main" val="6649892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044" y="0"/>
            <a:ext cx="10207261" cy="6858000"/>
          </a:xfrm>
          <a:prstGeom prst="rect">
            <a:avLst/>
          </a:prstGeom>
        </p:spPr>
      </p:pic>
    </p:spTree>
    <p:extLst>
      <p:ext uri="{BB962C8B-B14F-4D97-AF65-F5344CB8AC3E}">
        <p14:creationId xmlns:p14="http://schemas.microsoft.com/office/powerpoint/2010/main" val="3402124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latin typeface="+mn-lt"/>
              </a:rPr>
              <a:t>Proclamation of Independence of the Democratic Republic of Vietnam – September, 1945</a:t>
            </a:r>
          </a:p>
        </p:txBody>
      </p:sp>
      <p:sp>
        <p:nvSpPr>
          <p:cNvPr id="4" name="Content Placeholder 3"/>
          <p:cNvSpPr>
            <a:spLocks noGrp="1"/>
          </p:cNvSpPr>
          <p:nvPr>
            <p:ph idx="1"/>
          </p:nvPr>
        </p:nvSpPr>
        <p:spPr/>
        <p:txBody>
          <a:bodyPr/>
          <a:lstStyle/>
          <a:p>
            <a:pPr marL="0" indent="0">
              <a:buNone/>
            </a:pPr>
            <a:endParaRPr lang="en-US" dirty="0"/>
          </a:p>
          <a:p>
            <a:pPr marL="0" indent="0">
              <a:buNone/>
            </a:pPr>
            <a:r>
              <a:rPr lang="en-US" dirty="0"/>
              <a:t>“All people are created equal; they are endowed by their Creator with certain inalienable Rights; among these are Life, Liberty, and the pursuit of Happiness. … </a:t>
            </a:r>
          </a:p>
          <a:p>
            <a:pPr marL="0" indent="0">
              <a:buNone/>
            </a:pPr>
            <a:r>
              <a:rPr lang="en-US" dirty="0"/>
              <a:t>Vietnam has the right to be a free and independent country – and in fact it is so already. And thus the entire Vietnamese people are determined to mobilize all their physical and mental strength, to sacrifice their lives and property in order to safeguard their independence and liberty.”</a:t>
            </a:r>
          </a:p>
          <a:p>
            <a:endParaRPr lang="en-US" dirty="0"/>
          </a:p>
        </p:txBody>
      </p:sp>
    </p:spTree>
    <p:extLst>
      <p:ext uri="{BB962C8B-B14F-4D97-AF65-F5344CB8AC3E}">
        <p14:creationId xmlns:p14="http://schemas.microsoft.com/office/powerpoint/2010/main" val="2792629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9456" y="0"/>
            <a:ext cx="10618838" cy="6858000"/>
          </a:xfrm>
          <a:prstGeom prst="rect">
            <a:avLst/>
          </a:prstGeom>
        </p:spPr>
      </p:pic>
    </p:spTree>
    <p:extLst>
      <p:ext uri="{BB962C8B-B14F-4D97-AF65-F5344CB8AC3E}">
        <p14:creationId xmlns:p14="http://schemas.microsoft.com/office/powerpoint/2010/main" val="39964310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1770" y="0"/>
            <a:ext cx="10325966" cy="6858000"/>
          </a:xfrm>
          <a:prstGeom prst="rect">
            <a:avLst/>
          </a:prstGeom>
        </p:spPr>
      </p:pic>
    </p:spTree>
    <p:extLst>
      <p:ext uri="{BB962C8B-B14F-4D97-AF65-F5344CB8AC3E}">
        <p14:creationId xmlns:p14="http://schemas.microsoft.com/office/powerpoint/2010/main" val="3439792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3346" y="295564"/>
            <a:ext cx="11054080" cy="6217920"/>
          </a:xfrm>
          <a:prstGeom prst="rect">
            <a:avLst/>
          </a:prstGeom>
        </p:spPr>
      </p:pic>
    </p:spTree>
    <p:extLst>
      <p:ext uri="{BB962C8B-B14F-4D97-AF65-F5344CB8AC3E}">
        <p14:creationId xmlns:p14="http://schemas.microsoft.com/office/powerpoint/2010/main" val="3620273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852" y="0"/>
            <a:ext cx="9418709" cy="6858000"/>
          </a:xfrm>
          <a:prstGeom prst="rect">
            <a:avLst/>
          </a:prstGeom>
        </p:spPr>
      </p:pic>
    </p:spTree>
    <p:extLst>
      <p:ext uri="{BB962C8B-B14F-4D97-AF65-F5344CB8AC3E}">
        <p14:creationId xmlns:p14="http://schemas.microsoft.com/office/powerpoint/2010/main" val="35613657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1972</a:t>
            </a:r>
          </a:p>
        </p:txBody>
      </p:sp>
      <p:sp>
        <p:nvSpPr>
          <p:cNvPr id="3" name="Content Placeholder 2"/>
          <p:cNvSpPr>
            <a:spLocks noGrp="1"/>
          </p:cNvSpPr>
          <p:nvPr>
            <p:ph idx="1"/>
          </p:nvPr>
        </p:nvSpPr>
        <p:spPr/>
        <p:txBody>
          <a:bodyPr>
            <a:normAutofit/>
          </a:bodyPr>
          <a:lstStyle/>
          <a:p>
            <a:r>
              <a:rPr lang="en-US" dirty="0" smtClean="0"/>
              <a:t>ARVN </a:t>
            </a:r>
            <a:r>
              <a:rPr lang="en-US" dirty="0"/>
              <a:t>pilots drop napalm on civilians and their </a:t>
            </a:r>
            <a:r>
              <a:rPr lang="en-US" dirty="0" smtClean="0"/>
              <a:t>troops </a:t>
            </a:r>
            <a:r>
              <a:rPr lang="en-US" dirty="0"/>
              <a:t>in </a:t>
            </a:r>
            <a:r>
              <a:rPr lang="en-US" dirty="0" err="1"/>
              <a:t>Trang</a:t>
            </a:r>
            <a:r>
              <a:rPr lang="en-US" dirty="0"/>
              <a:t> Bang </a:t>
            </a:r>
            <a:endParaRPr lang="en-US" dirty="0" smtClean="0"/>
          </a:p>
          <a:p>
            <a:r>
              <a:rPr lang="en-US" dirty="0" smtClean="0"/>
              <a:t>Nixon </a:t>
            </a:r>
            <a:r>
              <a:rPr lang="en-US" dirty="0"/>
              <a:t>visits China</a:t>
            </a:r>
          </a:p>
          <a:p>
            <a:r>
              <a:rPr lang="en-US" dirty="0"/>
              <a:t>U.S. stages boycott of Paris Peace talks</a:t>
            </a:r>
          </a:p>
          <a:p>
            <a:r>
              <a:rPr lang="en-US" dirty="0"/>
              <a:t>200,000 NVA troops begin </a:t>
            </a:r>
            <a:r>
              <a:rPr lang="en-US" dirty="0" smtClean="0"/>
              <a:t>major offensive</a:t>
            </a:r>
            <a:endParaRPr lang="en-US" dirty="0"/>
          </a:p>
          <a:p>
            <a:r>
              <a:rPr lang="en-US" dirty="0"/>
              <a:t>U.S. </a:t>
            </a:r>
            <a:r>
              <a:rPr lang="en-US" dirty="0" smtClean="0"/>
              <a:t>bombards </a:t>
            </a:r>
            <a:r>
              <a:rPr lang="en-US" dirty="0"/>
              <a:t>DMZ and </a:t>
            </a:r>
            <a:r>
              <a:rPr lang="en-US" dirty="0" smtClean="0"/>
              <a:t>B-52s strike </a:t>
            </a:r>
            <a:r>
              <a:rPr lang="en-US" dirty="0"/>
              <a:t>North Vietnam</a:t>
            </a:r>
          </a:p>
          <a:p>
            <a:r>
              <a:rPr lang="en-US" dirty="0"/>
              <a:t>President Thieu publicly denounces Kissinger's peace proposal</a:t>
            </a:r>
          </a:p>
          <a:p>
            <a:r>
              <a:rPr lang="en-US" dirty="0"/>
              <a:t>Nixon reelected in biggest landslide to date</a:t>
            </a:r>
          </a:p>
          <a:p>
            <a:r>
              <a:rPr lang="en-US" dirty="0" smtClean="0"/>
              <a:t>U.S. “Christmas </a:t>
            </a:r>
            <a:r>
              <a:rPr lang="en-US" dirty="0"/>
              <a:t>bombings” denounced by politicians and press</a:t>
            </a:r>
          </a:p>
        </p:txBody>
      </p:sp>
    </p:spTree>
    <p:extLst>
      <p:ext uri="{BB962C8B-B14F-4D97-AF65-F5344CB8AC3E}">
        <p14:creationId xmlns:p14="http://schemas.microsoft.com/office/powerpoint/2010/main" val="41398604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1973</a:t>
            </a:r>
          </a:p>
        </p:txBody>
      </p:sp>
      <p:sp>
        <p:nvSpPr>
          <p:cNvPr id="3" name="Content Placeholder 2"/>
          <p:cNvSpPr>
            <a:spLocks noGrp="1"/>
          </p:cNvSpPr>
          <p:nvPr>
            <p:ph idx="1"/>
          </p:nvPr>
        </p:nvSpPr>
        <p:spPr/>
        <p:txBody>
          <a:bodyPr>
            <a:normAutofit fontScale="92500" lnSpcReduction="20000"/>
          </a:bodyPr>
          <a:lstStyle/>
          <a:p>
            <a:r>
              <a:rPr lang="en-US" dirty="0" smtClean="0"/>
              <a:t>Threatened with </a:t>
            </a:r>
            <a:r>
              <a:rPr lang="en-US" dirty="0"/>
              <a:t>a total cut-off of American aid to South Vietnam, President </a:t>
            </a:r>
            <a:r>
              <a:rPr lang="en-US" dirty="0" err="1"/>
              <a:t>Thieu</a:t>
            </a:r>
            <a:r>
              <a:rPr lang="en-US" dirty="0"/>
              <a:t> </a:t>
            </a:r>
            <a:r>
              <a:rPr lang="en-US" dirty="0" smtClean="0"/>
              <a:t>accepts </a:t>
            </a:r>
            <a:r>
              <a:rPr lang="en-US" dirty="0"/>
              <a:t>peace agreement that allows North Vietnamese troops to remain in South Vietnam</a:t>
            </a:r>
          </a:p>
          <a:p>
            <a:r>
              <a:rPr lang="en-US" dirty="0"/>
              <a:t>Nixon announces </a:t>
            </a:r>
            <a:r>
              <a:rPr lang="en-US" dirty="0" smtClean="0"/>
              <a:t>agreement </a:t>
            </a:r>
            <a:r>
              <a:rPr lang="en-US" dirty="0"/>
              <a:t>has been reached </a:t>
            </a:r>
            <a:r>
              <a:rPr lang="en-US" dirty="0" smtClean="0"/>
              <a:t>that </a:t>
            </a:r>
            <a:r>
              <a:rPr lang="en-US" dirty="0"/>
              <a:t>will "end the war and bring peace with honor</a:t>
            </a:r>
            <a:r>
              <a:rPr lang="en-US" dirty="0" smtClean="0"/>
              <a:t>”; Paris </a:t>
            </a:r>
            <a:r>
              <a:rPr lang="en-US" dirty="0"/>
              <a:t>Peace Accords signed January 27</a:t>
            </a:r>
          </a:p>
          <a:p>
            <a:r>
              <a:rPr lang="en-US" dirty="0"/>
              <a:t>Draft ends</a:t>
            </a:r>
          </a:p>
          <a:p>
            <a:r>
              <a:rPr lang="en-US" dirty="0"/>
              <a:t>January 27, 1973 - </a:t>
            </a:r>
            <a:r>
              <a:rPr lang="en-US" dirty="0" smtClean="0"/>
              <a:t>last </a:t>
            </a:r>
            <a:r>
              <a:rPr lang="en-US" dirty="0"/>
              <a:t>American soldier to die in combat in </a:t>
            </a:r>
            <a:r>
              <a:rPr lang="en-US" dirty="0" smtClean="0"/>
              <a:t>Vietnam </a:t>
            </a:r>
            <a:r>
              <a:rPr lang="en-US" dirty="0"/>
              <a:t>is </a:t>
            </a:r>
            <a:r>
              <a:rPr lang="en-US" dirty="0" smtClean="0"/>
              <a:t>killed</a:t>
            </a:r>
            <a:endParaRPr lang="en-US" dirty="0"/>
          </a:p>
          <a:p>
            <a:r>
              <a:rPr lang="en-US" dirty="0"/>
              <a:t>Operation Homecoming begins release of 591 American POWs from Hanoi.</a:t>
            </a:r>
          </a:p>
          <a:p>
            <a:r>
              <a:rPr lang="en-US" dirty="0"/>
              <a:t>March 29, 1973 - Last remaining American troops withdraw </a:t>
            </a:r>
          </a:p>
          <a:p>
            <a:r>
              <a:rPr lang="en-US" dirty="0"/>
              <a:t>Case-Church Amendment forbids any further U.S. military involvement in Southeast </a:t>
            </a:r>
            <a:r>
              <a:rPr lang="en-US" dirty="0" smtClean="0"/>
              <a:t>Asia</a:t>
            </a:r>
            <a:endParaRPr lang="en-US" dirty="0"/>
          </a:p>
          <a:p>
            <a:endParaRPr lang="en-US" dirty="0"/>
          </a:p>
          <a:p>
            <a:endParaRPr lang="en-US" dirty="0"/>
          </a:p>
        </p:txBody>
      </p:sp>
    </p:spTree>
    <p:extLst>
      <p:ext uri="{BB962C8B-B14F-4D97-AF65-F5344CB8AC3E}">
        <p14:creationId xmlns:p14="http://schemas.microsoft.com/office/powerpoint/2010/main" val="29930669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1974</a:t>
            </a:r>
          </a:p>
        </p:txBody>
      </p:sp>
      <p:sp>
        <p:nvSpPr>
          <p:cNvPr id="3" name="Content Placeholder 2"/>
          <p:cNvSpPr>
            <a:spLocks noGrp="1"/>
          </p:cNvSpPr>
          <p:nvPr>
            <p:ph idx="1"/>
          </p:nvPr>
        </p:nvSpPr>
        <p:spPr/>
        <p:txBody>
          <a:bodyPr>
            <a:normAutofit lnSpcReduction="10000"/>
          </a:bodyPr>
          <a:lstStyle/>
          <a:p>
            <a:r>
              <a:rPr lang="en-US" dirty="0"/>
              <a:t>August 9 - Nixon resigns as a result of Watergate scandal</a:t>
            </a:r>
          </a:p>
          <a:p>
            <a:r>
              <a:rPr lang="en-US" dirty="0"/>
              <a:t>Ford announces </a:t>
            </a:r>
            <a:r>
              <a:rPr lang="en-US" dirty="0" smtClean="0"/>
              <a:t>clemency </a:t>
            </a:r>
            <a:r>
              <a:rPr lang="en-US" dirty="0"/>
              <a:t>program for draft evaders and military deserters</a:t>
            </a:r>
          </a:p>
          <a:p>
            <a:r>
              <a:rPr lang="en-US" dirty="0"/>
              <a:t>Secretary of Defense James Schlesinger testifies that the U.S. is not living up to its earlier promise to South Vietnam's President Thieu of </a:t>
            </a:r>
            <a:r>
              <a:rPr lang="en-US" dirty="0" smtClean="0"/>
              <a:t>“severe </a:t>
            </a:r>
            <a:r>
              <a:rPr lang="en-US" dirty="0"/>
              <a:t>retaliatory </a:t>
            </a:r>
            <a:r>
              <a:rPr lang="en-US" dirty="0" smtClean="0"/>
              <a:t>action” </a:t>
            </a:r>
            <a:r>
              <a:rPr lang="en-US" dirty="0"/>
              <a:t>in the event North Vietnam violated the Paris peace treaty</a:t>
            </a:r>
          </a:p>
          <a:p>
            <a:r>
              <a:rPr lang="en-US" dirty="0"/>
              <a:t>President Ford states the U.S. is unwilling to re-enter the war</a:t>
            </a:r>
          </a:p>
          <a:p>
            <a:r>
              <a:rPr lang="en-US" dirty="0"/>
              <a:t>NVA final offensive begins</a:t>
            </a:r>
          </a:p>
          <a:p>
            <a:r>
              <a:rPr lang="en-US" dirty="0"/>
              <a:t>South Vietnamese soldiers and civilians begin chaotic mass exodus </a:t>
            </a:r>
          </a:p>
        </p:txBody>
      </p:sp>
    </p:spTree>
    <p:extLst>
      <p:ext uri="{BB962C8B-B14F-4D97-AF65-F5344CB8AC3E}">
        <p14:creationId xmlns:p14="http://schemas.microsoft.com/office/powerpoint/2010/main" val="32888072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A3A0-1E11-4F04-9957-51C476CF5B05}"/>
              </a:ext>
            </a:extLst>
          </p:cNvPr>
          <p:cNvSpPr>
            <a:spLocks noGrp="1"/>
          </p:cNvSpPr>
          <p:nvPr>
            <p:ph type="title"/>
          </p:nvPr>
        </p:nvSpPr>
        <p:spPr/>
        <p:txBody>
          <a:bodyPr/>
          <a:lstStyle/>
          <a:p>
            <a:r>
              <a:rPr lang="en-US" dirty="0">
                <a:latin typeface="+mn-lt"/>
              </a:rPr>
              <a:t>April 21, 1975</a:t>
            </a:r>
          </a:p>
        </p:txBody>
      </p:sp>
      <p:sp>
        <p:nvSpPr>
          <p:cNvPr id="3" name="Content Placeholder 2">
            <a:extLst>
              <a:ext uri="{FF2B5EF4-FFF2-40B4-BE49-F238E27FC236}">
                <a16:creationId xmlns:a16="http://schemas.microsoft.com/office/drawing/2014/main" id="{E3974E0C-D0A4-47AC-BE49-6EE7C4216BD7}"/>
              </a:ext>
            </a:extLst>
          </p:cNvPr>
          <p:cNvSpPr>
            <a:spLocks noGrp="1"/>
          </p:cNvSpPr>
          <p:nvPr>
            <p:ph idx="1"/>
          </p:nvPr>
        </p:nvSpPr>
        <p:spPr/>
        <p:txBody>
          <a:bodyPr/>
          <a:lstStyle/>
          <a:p>
            <a:pPr marL="0" indent="0">
              <a:buNone/>
            </a:pPr>
            <a:endParaRPr lang="en-US" dirty="0"/>
          </a:p>
          <a:p>
            <a:pPr marL="0" indent="0">
              <a:buNone/>
            </a:pPr>
            <a:r>
              <a:rPr lang="en-US" sz="3600" dirty="0"/>
              <a:t>President Thieu resigns and condemns the Paris Peace Accords, Henry Kissinger, and the U.S., </a:t>
            </a:r>
            <a:r>
              <a:rPr lang="en-US" sz="3600" dirty="0" smtClean="0"/>
              <a:t>and "</a:t>
            </a:r>
            <a:r>
              <a:rPr lang="en-US" sz="3600" dirty="0"/>
              <a:t>The United States has not respected its promises. It is inhumane. It is untrustworthy. It is irresponsible."</a:t>
            </a:r>
          </a:p>
        </p:txBody>
      </p:sp>
    </p:spTree>
    <p:extLst>
      <p:ext uri="{BB962C8B-B14F-4D97-AF65-F5344CB8AC3E}">
        <p14:creationId xmlns:p14="http://schemas.microsoft.com/office/powerpoint/2010/main" val="350414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10EFAA-B497-4EAD-BEFC-084930E6AEFF}"/>
              </a:ext>
            </a:extLst>
          </p:cNvPr>
          <p:cNvPicPr>
            <a:picLocks noChangeAspect="1"/>
          </p:cNvPicPr>
          <p:nvPr/>
        </p:nvPicPr>
        <p:blipFill>
          <a:blip r:embed="rId2"/>
          <a:stretch>
            <a:fillRect/>
          </a:stretch>
        </p:blipFill>
        <p:spPr>
          <a:xfrm>
            <a:off x="386439" y="0"/>
            <a:ext cx="9562186" cy="6858000"/>
          </a:xfrm>
          <a:prstGeom prst="rect">
            <a:avLst/>
          </a:prstGeom>
        </p:spPr>
      </p:pic>
      <p:sp>
        <p:nvSpPr>
          <p:cNvPr id="5" name="TextBox 4">
            <a:extLst>
              <a:ext uri="{FF2B5EF4-FFF2-40B4-BE49-F238E27FC236}">
                <a16:creationId xmlns:a16="http://schemas.microsoft.com/office/drawing/2014/main" id="{9A3DE385-6DD4-4E99-A836-F0476F7DFA79}"/>
              </a:ext>
            </a:extLst>
          </p:cNvPr>
          <p:cNvSpPr txBox="1"/>
          <p:nvPr/>
        </p:nvSpPr>
        <p:spPr>
          <a:xfrm>
            <a:off x="10325686" y="2307102"/>
            <a:ext cx="1519311" cy="954107"/>
          </a:xfrm>
          <a:prstGeom prst="rect">
            <a:avLst/>
          </a:prstGeom>
          <a:noFill/>
        </p:spPr>
        <p:txBody>
          <a:bodyPr wrap="square" rtlCol="0">
            <a:spAutoFit/>
          </a:bodyPr>
          <a:lstStyle/>
          <a:p>
            <a:r>
              <a:rPr lang="en-US" sz="2800" dirty="0"/>
              <a:t>April 30, 1975</a:t>
            </a:r>
          </a:p>
        </p:txBody>
      </p:sp>
    </p:spTree>
    <p:extLst>
      <p:ext uri="{BB962C8B-B14F-4D97-AF65-F5344CB8AC3E}">
        <p14:creationId xmlns:p14="http://schemas.microsoft.com/office/powerpoint/2010/main" val="31191138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5963E-B1AA-4E95-BAC8-D8911795D58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0542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3223</Words>
  <Application>Microsoft Office PowerPoint</Application>
  <PresentationFormat>Widescreen</PresentationFormat>
  <Paragraphs>308</Paragraphs>
  <Slides>101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Calibri Light</vt:lpstr>
      <vt:lpstr>Times New Roman</vt:lpstr>
      <vt:lpstr>Office Theme</vt:lpstr>
      <vt:lpstr>“Vietnam: Military Affairs and Public Opinion, 1961-1975”</vt:lpstr>
      <vt:lpstr>PowerPoint Presentation</vt:lpstr>
      <vt:lpstr>Early matters</vt:lpstr>
      <vt:lpstr>FDR to Secretary of State Hull, Jan. 24, 1944</vt:lpstr>
      <vt:lpstr>General de Gaulle’s comments to U.S. Ambassador in France – March, 1945</vt:lpstr>
      <vt:lpstr>PowerPoint Presentation</vt:lpstr>
      <vt:lpstr>PowerPoint Presentation</vt:lpstr>
      <vt:lpstr>PowerPoint Presentation</vt:lpstr>
      <vt:lpstr>Proclamation of Independence of the Democratic Republic of Vietnam – September, 1945</vt:lpstr>
      <vt:lpstr>Truman wavers on U.S. policy toward Indochina – October, 1945</vt:lpstr>
      <vt:lpstr>Meanwhile …</vt:lpstr>
      <vt:lpstr>From the Pentagon Papers …</vt:lpstr>
      <vt:lpstr>Eisenhower on the strategic importance of Indochina – April 7, 1954</vt:lpstr>
      <vt:lpstr>From the Pentagon Papers …</vt:lpstr>
      <vt:lpstr>PowerPoint Presentation</vt:lpstr>
      <vt:lpstr>1955-1956</vt:lpstr>
      <vt:lpstr>1955-1956</vt:lpstr>
      <vt:lpstr>1957-1959 </vt:lpstr>
      <vt:lpstr>1960</vt:lpstr>
      <vt:lpstr>1961</vt:lpstr>
      <vt:lpstr>PowerPoint Presentation</vt:lpstr>
      <vt:lpstr>1962</vt:lpstr>
      <vt:lpstr>1963</vt:lpstr>
      <vt:lpstr>PowerPoint Presentation</vt:lpstr>
      <vt:lpstr>PowerPoint Presentation</vt:lpstr>
      <vt:lpstr>PowerPoint Presentation</vt:lpstr>
      <vt:lpstr>PowerPoint Presentation</vt:lpstr>
      <vt:lpstr>U.S. Military </vt:lpstr>
      <vt:lpstr>PowerPoint Presentation</vt:lpstr>
      <vt:lpstr>PowerPoint Presentation</vt:lpstr>
      <vt:lpstr>The Vietnam War death toll</vt:lpstr>
      <vt:lpstr>PowerPoint Presentation</vt:lpstr>
      <vt:lpstr>PowerPoint Presentation</vt:lpstr>
      <vt:lpstr>PowerPoint Presentation</vt:lpstr>
      <vt:lpstr>PowerPoint Presentation</vt:lpstr>
      <vt:lpstr>U.S. Casualties</vt:lpstr>
      <vt:lpstr>PowerPoint Presentation</vt:lpstr>
      <vt:lpstr>PowerPoint Presentation</vt:lpstr>
      <vt:lpstr>U.S. Deaths in Vietnam War by Category</vt:lpstr>
      <vt:lpstr>U.S. Wounded</vt:lpstr>
      <vt:lpstr>Medical Care</vt:lpstr>
      <vt:lpstr>PowerPoint Presentation</vt:lpstr>
      <vt:lpstr>PowerPoint Presentation</vt:lpstr>
      <vt:lpstr>PowerPoint Presentation</vt:lpstr>
      <vt:lpstr>PowerPoint Presentation</vt:lpstr>
      <vt:lpstr>PowerPoint Presentation</vt:lpstr>
      <vt:lpstr>Vietnam War financial cost</vt:lpstr>
      <vt:lpstr>1964</vt:lpstr>
      <vt:lpstr>PowerPoint Presentation</vt:lpstr>
      <vt:lpstr>Gulf of Tonkin Resolution, Aug. 7, 1964</vt:lpstr>
      <vt:lpstr>1965</vt:lpstr>
      <vt:lpstr>1965 (cont.)</vt:lpstr>
      <vt:lpstr>PowerPoint Presentation</vt:lpstr>
      <vt:lpstr>PowerPoint Presentation</vt:lpstr>
      <vt:lpstr>1965 (cont.)</vt:lpstr>
      <vt:lpstr>The Air War</vt:lpstr>
      <vt:lpstr>PowerPoint Presentation</vt:lpstr>
      <vt:lpstr>PowerPoint Presentation</vt:lpstr>
      <vt:lpstr>PowerPoint Presentation</vt:lpstr>
      <vt:lpstr>PowerPoint Presentation</vt:lpstr>
      <vt:lpstr>1966</vt:lpstr>
      <vt:lpstr>PowerPoint Presentation</vt:lpstr>
      <vt:lpstr>1967 </vt:lpstr>
      <vt:lpstr>1967 Major Military Operations</vt:lpstr>
      <vt:lpstr>PowerPoint Presentation</vt:lpstr>
      <vt:lpstr>PowerPoint Presentation</vt:lpstr>
      <vt:lpstr>PowerPoint Presentation</vt:lpstr>
      <vt:lpstr>1968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1968 (cont.)</vt:lpstr>
      <vt:lpstr>1969</vt:lpstr>
      <vt:lpstr>PowerPoint Presentation</vt:lpstr>
      <vt:lpstr>PowerPoint Presentation</vt:lpstr>
      <vt:lpstr>PowerPoint Presentation</vt:lpstr>
      <vt:lpstr>PowerPoint Presentation</vt:lpstr>
      <vt:lpstr>Nixon announces “Vietnamization” of War, </vt:lpstr>
      <vt:lpstr>1970</vt:lpstr>
      <vt:lpstr>PowerPoint Presentation</vt:lpstr>
      <vt:lpstr>PowerPoint Presentation</vt:lpstr>
      <vt:lpstr>PowerPoint Presentation</vt:lpstr>
      <vt:lpstr>PowerPoint Presentation</vt:lpstr>
      <vt:lpstr>1971</vt:lpstr>
      <vt:lpstr>PowerPoint Presentation</vt:lpstr>
      <vt:lpstr>PowerPoint Presentation</vt:lpstr>
      <vt:lpstr>PowerPoint Presentation</vt:lpstr>
      <vt:lpstr>PowerPoint Presentation</vt:lpstr>
      <vt:lpstr>PowerPoint Presentation</vt:lpstr>
      <vt:lpstr>1972</vt:lpstr>
      <vt:lpstr>1973</vt:lpstr>
      <vt:lpstr>1974</vt:lpstr>
      <vt:lpstr>April 21, 1975</vt:lpstr>
      <vt:lpstr>PowerPoint Presentation</vt:lpstr>
      <vt:lpstr>PowerPoint Presentation</vt:lpstr>
      <vt:lpstr>PowerPoint Presentation</vt:lpstr>
      <vt:lpstr>PowerPoint Presentation</vt:lpstr>
    </vt:vector>
  </TitlesOfParts>
  <Company>Coastal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“Vietnam: Military Affairs and Public Opinion, 1961-1975”</dc:title>
  <dc:creator>John Navin</dc:creator>
  <cp:lastModifiedBy>John Navin</cp:lastModifiedBy>
  <cp:revision>81</cp:revision>
  <dcterms:created xsi:type="dcterms:W3CDTF">2020-02-01T14:53:08Z</dcterms:created>
  <dcterms:modified xsi:type="dcterms:W3CDTF">2020-02-05T16:51:13Z</dcterms:modified>
</cp:coreProperties>
</file>