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321" r:id="rId3"/>
    <p:sldId id="325" r:id="rId4"/>
    <p:sldId id="326" r:id="rId5"/>
    <p:sldId id="328" r:id="rId6"/>
    <p:sldId id="334" r:id="rId7"/>
    <p:sldId id="330" r:id="rId8"/>
    <p:sldId id="389" r:id="rId9"/>
    <p:sldId id="331" r:id="rId10"/>
    <p:sldId id="332" r:id="rId11"/>
    <p:sldId id="359" r:id="rId12"/>
    <p:sldId id="338" r:id="rId13"/>
    <p:sldId id="339" r:id="rId14"/>
    <p:sldId id="335" r:id="rId15"/>
    <p:sldId id="352" r:id="rId16"/>
    <p:sldId id="340" r:id="rId17"/>
    <p:sldId id="329" r:id="rId18"/>
    <p:sldId id="336" r:id="rId19"/>
    <p:sldId id="337" r:id="rId20"/>
    <p:sldId id="341" r:id="rId21"/>
    <p:sldId id="342" r:id="rId22"/>
    <p:sldId id="345" r:id="rId23"/>
    <p:sldId id="344" r:id="rId24"/>
    <p:sldId id="346" r:id="rId25"/>
    <p:sldId id="360" r:id="rId26"/>
    <p:sldId id="347" r:id="rId27"/>
    <p:sldId id="348" r:id="rId28"/>
    <p:sldId id="349" r:id="rId29"/>
    <p:sldId id="350" r:id="rId30"/>
    <p:sldId id="351" r:id="rId31"/>
    <p:sldId id="361" r:id="rId32"/>
    <p:sldId id="362" r:id="rId33"/>
    <p:sldId id="363" r:id="rId34"/>
    <p:sldId id="364" r:id="rId35"/>
    <p:sldId id="368" r:id="rId36"/>
    <p:sldId id="366" r:id="rId37"/>
    <p:sldId id="371" r:id="rId38"/>
    <p:sldId id="333" r:id="rId39"/>
    <p:sldId id="367" r:id="rId40"/>
    <p:sldId id="343" r:id="rId41"/>
    <p:sldId id="369" r:id="rId42"/>
    <p:sldId id="370" r:id="rId43"/>
    <p:sldId id="380" r:id="rId44"/>
    <p:sldId id="384" r:id="rId45"/>
    <p:sldId id="383" r:id="rId46"/>
    <p:sldId id="381" r:id="rId47"/>
    <p:sldId id="372" r:id="rId48"/>
    <p:sldId id="382" r:id="rId49"/>
    <p:sldId id="379" r:id="rId50"/>
    <p:sldId id="322" r:id="rId51"/>
    <p:sldId id="373" r:id="rId52"/>
    <p:sldId id="374" r:id="rId53"/>
    <p:sldId id="375" r:id="rId54"/>
    <p:sldId id="377" r:id="rId55"/>
    <p:sldId id="385" r:id="rId56"/>
    <p:sldId id="388" r:id="rId57"/>
    <p:sldId id="378" r:id="rId58"/>
    <p:sldId id="386" r:id="rId59"/>
    <p:sldId id="387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29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2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20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37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64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1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76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65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15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23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24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B76EE-913A-41B0-9819-6E8317715138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1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72" y="0"/>
            <a:ext cx="68795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19634" y="1146875"/>
            <a:ext cx="379708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"I have no purpose, directly or indirectly, to interfere with the institution of slavery in the States where it exists. I believe I have no lawful right to do so, and I have no inclination to do so...“</a:t>
            </a:r>
          </a:p>
          <a:p>
            <a:endParaRPr lang="en-US" sz="2800" dirty="0"/>
          </a:p>
          <a:p>
            <a:r>
              <a:rPr lang="en-US" sz="2000" dirty="0"/>
              <a:t>Abraham Lincoln</a:t>
            </a:r>
          </a:p>
          <a:p>
            <a:r>
              <a:rPr lang="en-US" sz="2000" dirty="0"/>
              <a:t>First Inaugural Address</a:t>
            </a:r>
          </a:p>
          <a:p>
            <a:r>
              <a:rPr lang="en-US" sz="2000" dirty="0"/>
              <a:t>March 4, 1861</a:t>
            </a:r>
          </a:p>
        </p:txBody>
      </p:sp>
    </p:spTree>
    <p:extLst>
      <p:ext uri="{BB962C8B-B14F-4D97-AF65-F5344CB8AC3E}">
        <p14:creationId xmlns:p14="http://schemas.microsoft.com/office/powerpoint/2010/main" val="2246824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8902" y="464949"/>
            <a:ext cx="1002740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9600" dirty="0"/>
              <a:t>“A rich man’s war but a poor man’s fight”</a:t>
            </a:r>
          </a:p>
        </p:txBody>
      </p:sp>
    </p:spTree>
    <p:extLst>
      <p:ext uri="{BB962C8B-B14F-4D97-AF65-F5344CB8AC3E}">
        <p14:creationId xmlns:p14="http://schemas.microsoft.com/office/powerpoint/2010/main" val="1852478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244" y="0"/>
            <a:ext cx="10147642" cy="6217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9315" y="6354305"/>
            <a:ext cx="8648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 did they fight for?</a:t>
            </a:r>
          </a:p>
        </p:txBody>
      </p:sp>
    </p:spTree>
    <p:extLst>
      <p:ext uri="{BB962C8B-B14F-4D97-AF65-F5344CB8AC3E}">
        <p14:creationId xmlns:p14="http://schemas.microsoft.com/office/powerpoint/2010/main" val="655817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46" y="0"/>
            <a:ext cx="103371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68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87" y="191063"/>
            <a:ext cx="3848713" cy="55778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306" y="191063"/>
            <a:ext cx="7379905" cy="5577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2980" y="6013342"/>
            <a:ext cx="11081289" cy="542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Stonewall Jackson – Confederate hero at Bull Run/First Manassas</a:t>
            </a:r>
          </a:p>
        </p:txBody>
      </p:sp>
    </p:spTree>
    <p:extLst>
      <p:ext uri="{BB962C8B-B14F-4D97-AF65-F5344CB8AC3E}">
        <p14:creationId xmlns:p14="http://schemas.microsoft.com/office/powerpoint/2010/main" val="3599998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49" y="0"/>
            <a:ext cx="11747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21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59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15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890" y="0"/>
            <a:ext cx="47013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58020" y="1937288"/>
            <a:ext cx="28671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r>
              <a:rPr lang="en-US" sz="2800" dirty="0"/>
              <a:t>Lieutenant General Winfield Scott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9932" y="2247254"/>
            <a:ext cx="25262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Developer of the Union’s</a:t>
            </a:r>
            <a:br>
              <a:rPr lang="en-US" sz="2800" dirty="0"/>
            </a:br>
            <a:r>
              <a:rPr lang="en-US" sz="2800" dirty="0"/>
              <a:t>‘Anaconda Strategy”</a:t>
            </a:r>
          </a:p>
        </p:txBody>
      </p:sp>
    </p:spTree>
    <p:extLst>
      <p:ext uri="{BB962C8B-B14F-4D97-AF65-F5344CB8AC3E}">
        <p14:creationId xmlns:p14="http://schemas.microsoft.com/office/powerpoint/2010/main" val="177725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943" y="0"/>
            <a:ext cx="8255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66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8893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39946" y="2278251"/>
            <a:ext cx="19992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British cotton textile mills</a:t>
            </a:r>
          </a:p>
        </p:txBody>
      </p:sp>
    </p:spTree>
    <p:extLst>
      <p:ext uri="{BB962C8B-B14F-4D97-AF65-F5344CB8AC3E}">
        <p14:creationId xmlns:p14="http://schemas.microsoft.com/office/powerpoint/2010/main" val="4247465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9406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20393" y="1611824"/>
            <a:ext cx="19372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Victim’s of England’s “Cotton Famine”</a:t>
            </a:r>
          </a:p>
        </p:txBody>
      </p:sp>
    </p:spTree>
    <p:extLst>
      <p:ext uri="{BB962C8B-B14F-4D97-AF65-F5344CB8AC3E}">
        <p14:creationId xmlns:p14="http://schemas.microsoft.com/office/powerpoint/2010/main" val="2533783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896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21871" y="2758698"/>
            <a:ext cx="15188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Attack on Fort Sumter, April 12, 1861</a:t>
            </a:r>
          </a:p>
        </p:txBody>
      </p:sp>
    </p:spTree>
    <p:extLst>
      <p:ext uri="{BB962C8B-B14F-4D97-AF65-F5344CB8AC3E}">
        <p14:creationId xmlns:p14="http://schemas.microsoft.com/office/powerpoint/2010/main" val="1674719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206" y="0"/>
            <a:ext cx="10183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4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357" y="0"/>
            <a:ext cx="9263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43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31458" y="1735810"/>
            <a:ext cx="218526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Ulysses Grant defeats Sidney Albert Johnston at Shiloh in SW Tennessee, April 1862</a:t>
            </a:r>
          </a:p>
          <a:p>
            <a:endParaRPr lang="en-US" sz="2800" dirty="0"/>
          </a:p>
          <a:p>
            <a:r>
              <a:rPr lang="en-US" sz="2800" dirty="0"/>
              <a:t>Over 20,000 casualties</a:t>
            </a:r>
          </a:p>
        </p:txBody>
      </p:sp>
    </p:spTree>
    <p:extLst>
      <p:ext uri="{BB962C8B-B14F-4D97-AF65-F5344CB8AC3E}">
        <p14:creationId xmlns:p14="http://schemas.microsoft.com/office/powerpoint/2010/main" val="2766857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9" y="172031"/>
            <a:ext cx="12143671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73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4" y="836909"/>
            <a:ext cx="12059817" cy="42976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451" y="5749871"/>
            <a:ext cx="11298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Stonewall Jackson threatens Washington as McClellan fails to take Richmond</a:t>
            </a:r>
          </a:p>
        </p:txBody>
      </p:sp>
    </p:spTree>
    <p:extLst>
      <p:ext uri="{BB962C8B-B14F-4D97-AF65-F5344CB8AC3E}">
        <p14:creationId xmlns:p14="http://schemas.microsoft.com/office/powerpoint/2010/main" val="454596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5027" y="0"/>
            <a:ext cx="961726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83105" y="1487837"/>
            <a:ext cx="33011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“Little Napoleon,” George McClellan</a:t>
            </a:r>
          </a:p>
          <a:p>
            <a:endParaRPr lang="en-US" sz="2800" dirty="0"/>
          </a:p>
          <a:p>
            <a:r>
              <a:rPr lang="en-US" sz="2800" dirty="0"/>
              <a:t>Commander of Union Armies</a:t>
            </a:r>
          </a:p>
          <a:p>
            <a:endParaRPr lang="en-US" sz="2800" dirty="0"/>
          </a:p>
          <a:p>
            <a:r>
              <a:rPr lang="en-US" sz="2800" dirty="0"/>
              <a:t>1864 Presidential Candidate</a:t>
            </a:r>
          </a:p>
        </p:txBody>
      </p:sp>
    </p:spTree>
    <p:extLst>
      <p:ext uri="{BB962C8B-B14F-4D97-AF65-F5344CB8AC3E}">
        <p14:creationId xmlns:p14="http://schemas.microsoft.com/office/powerpoint/2010/main" val="1390055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918" y="172096"/>
            <a:ext cx="9823017" cy="5669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879" y="6106332"/>
            <a:ext cx="10089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Antietam – September 1862 – Bloodiest single day in the Civil War</a:t>
            </a:r>
          </a:p>
        </p:txBody>
      </p:sp>
    </p:spTree>
    <p:extLst>
      <p:ext uri="{BB962C8B-B14F-4D97-AF65-F5344CB8AC3E}">
        <p14:creationId xmlns:p14="http://schemas.microsoft.com/office/powerpoint/2010/main" val="3158008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435" y="0"/>
            <a:ext cx="12246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49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09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660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77" y="0"/>
            <a:ext cx="111369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98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851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0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89396" y="1627322"/>
            <a:ext cx="21026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Massachusetts 54</a:t>
            </a:r>
            <a:r>
              <a:rPr lang="en-US" sz="2400" baseline="30000" dirty="0"/>
              <a:t>th</a:t>
            </a:r>
            <a:r>
              <a:rPr lang="en-US" sz="2400" dirty="0"/>
              <a:t> assaults Fort Wagner, SC</a:t>
            </a:r>
          </a:p>
        </p:txBody>
      </p:sp>
    </p:spTree>
    <p:extLst>
      <p:ext uri="{BB962C8B-B14F-4D97-AF65-F5344CB8AC3E}">
        <p14:creationId xmlns:p14="http://schemas.microsoft.com/office/powerpoint/2010/main" val="35135847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87" y="1152525"/>
            <a:ext cx="4743450" cy="5705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3576443" cy="3840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337" y="0"/>
            <a:ext cx="3915663" cy="6035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8969" y="4355024"/>
            <a:ext cx="2603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Dorothea Dix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5539" y="356461"/>
            <a:ext cx="3192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Clara Barton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70563" y="6261315"/>
            <a:ext cx="323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Sally Tompkins</a:t>
            </a:r>
          </a:p>
        </p:txBody>
      </p:sp>
    </p:spTree>
    <p:extLst>
      <p:ext uri="{BB962C8B-B14F-4D97-AF65-F5344CB8AC3E}">
        <p14:creationId xmlns:p14="http://schemas.microsoft.com/office/powerpoint/2010/main" val="39805127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3851" y="805912"/>
            <a:ext cx="92989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/>
          </a:p>
          <a:p>
            <a:pPr algn="ctr"/>
            <a:r>
              <a:rPr lang="en-US" sz="3600" b="1" dirty="0"/>
              <a:t>Republican Wartime Legislation</a:t>
            </a:r>
          </a:p>
          <a:p>
            <a:endParaRPr lang="en-US" sz="3600" dirty="0"/>
          </a:p>
          <a:p>
            <a:pPr marL="571500" indent="-571500">
              <a:buFontTx/>
              <a:buChar char="-"/>
            </a:pPr>
            <a:r>
              <a:rPr lang="en-US" sz="3600" dirty="0"/>
              <a:t>Protective Tariff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Transcontinental Railroad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Homestead Act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Legal Tender Act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Internal Revenue Act</a:t>
            </a:r>
          </a:p>
        </p:txBody>
      </p:sp>
    </p:spTree>
    <p:extLst>
      <p:ext uri="{BB962C8B-B14F-4D97-AF65-F5344CB8AC3E}">
        <p14:creationId xmlns:p14="http://schemas.microsoft.com/office/powerpoint/2010/main" val="17209798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604" y="0"/>
            <a:ext cx="5691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902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03" y="712114"/>
            <a:ext cx="12229003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097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6762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53600" y="2293749"/>
            <a:ext cx="24383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Stonewall Jackson fatally wounded at Chancellorsville</a:t>
            </a:r>
          </a:p>
        </p:txBody>
      </p:sp>
    </p:spTree>
    <p:extLst>
      <p:ext uri="{BB962C8B-B14F-4D97-AF65-F5344CB8AC3E}">
        <p14:creationId xmlns:p14="http://schemas.microsoft.com/office/powerpoint/2010/main" val="8063234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503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16" y="0"/>
            <a:ext cx="10687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743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772" y="0"/>
            <a:ext cx="8717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521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983"/>
            <a:ext cx="12150517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95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7168" cy="5852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9797" y="6028841"/>
            <a:ext cx="8415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Union blockade of southern ports choked off commercial activity</a:t>
            </a:r>
          </a:p>
        </p:txBody>
      </p:sp>
    </p:spTree>
    <p:extLst>
      <p:ext uri="{BB962C8B-B14F-4D97-AF65-F5344CB8AC3E}">
        <p14:creationId xmlns:p14="http://schemas.microsoft.com/office/powerpoint/2010/main" val="11362902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313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31358" y="2603715"/>
            <a:ext cx="14606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Quantrill’s raid on Lawrence, Kansas</a:t>
            </a:r>
          </a:p>
          <a:p>
            <a:endParaRPr lang="en-US" sz="2400" dirty="0"/>
          </a:p>
          <a:p>
            <a:r>
              <a:rPr lang="en-US" sz="2400" dirty="0"/>
              <a:t>August 21, 1863</a:t>
            </a:r>
          </a:p>
        </p:txBody>
      </p:sp>
    </p:spTree>
    <p:extLst>
      <p:ext uri="{BB962C8B-B14F-4D97-AF65-F5344CB8AC3E}">
        <p14:creationId xmlns:p14="http://schemas.microsoft.com/office/powerpoint/2010/main" val="39007306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76706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7974" y="339026"/>
            <a:ext cx="3086100" cy="388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82006" y="4664990"/>
            <a:ext cx="29120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Sherman’s March,</a:t>
            </a:r>
          </a:p>
          <a:p>
            <a:r>
              <a:rPr lang="en-US" sz="2800" dirty="0"/>
              <a:t>Atlanta to Savannah, 1864</a:t>
            </a:r>
          </a:p>
        </p:txBody>
      </p:sp>
    </p:spTree>
    <p:extLst>
      <p:ext uri="{BB962C8B-B14F-4D97-AF65-F5344CB8AC3E}">
        <p14:creationId xmlns:p14="http://schemas.microsoft.com/office/powerpoint/2010/main" val="26524898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464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23" y="0"/>
            <a:ext cx="10820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848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43500" y="1844298"/>
            <a:ext cx="1562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Good news from Georgia</a:t>
            </a:r>
          </a:p>
          <a:p>
            <a:endParaRPr lang="en-US" sz="2400" b="1" dirty="0"/>
          </a:p>
          <a:p>
            <a:pPr algn="ctr"/>
            <a:r>
              <a:rPr lang="en-US" sz="2400" dirty="0"/>
              <a:t>September 1864</a:t>
            </a:r>
          </a:p>
          <a:p>
            <a:pPr algn="ctr"/>
            <a:r>
              <a:rPr lang="en-US" sz="2400" dirty="0"/>
              <a:t>and December 1864</a:t>
            </a:r>
          </a:p>
        </p:txBody>
      </p:sp>
    </p:spTree>
    <p:extLst>
      <p:ext uri="{BB962C8B-B14F-4D97-AF65-F5344CB8AC3E}">
        <p14:creationId xmlns:p14="http://schemas.microsoft.com/office/powerpoint/2010/main" val="32382584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416" y="0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893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807" y="0"/>
            <a:ext cx="8695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806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420" y="0"/>
            <a:ext cx="9817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405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"/>
            <a:ext cx="12197267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46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74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263" y="0"/>
            <a:ext cx="8200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328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571" y="0"/>
            <a:ext cx="12248571" cy="4846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447" y="5408908"/>
            <a:ext cx="11065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Appomattox Court House, April 9, 1865 – Lee surrenders to Grant</a:t>
            </a:r>
          </a:p>
        </p:txBody>
      </p:sp>
    </p:spTree>
    <p:extLst>
      <p:ext uri="{BB962C8B-B14F-4D97-AF65-F5344CB8AC3E}">
        <p14:creationId xmlns:p14="http://schemas.microsoft.com/office/powerpoint/2010/main" val="8510982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2339" y="573437"/>
            <a:ext cx="891152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/>
              <a:t>Civil War facts</a:t>
            </a:r>
          </a:p>
          <a:p>
            <a:pPr lvl="0" algn="ctr"/>
            <a:endParaRPr lang="en-US" sz="4000" dirty="0"/>
          </a:p>
          <a:p>
            <a:pPr lvl="2"/>
            <a:r>
              <a:rPr lang="en-US" sz="2800" dirty="0"/>
              <a:t>Over 600,000 men died</a:t>
            </a:r>
          </a:p>
          <a:p>
            <a:pPr lvl="2"/>
            <a:endParaRPr lang="en-US" sz="2800" dirty="0"/>
          </a:p>
          <a:p>
            <a:pPr lvl="2"/>
            <a:r>
              <a:rPr lang="en-US" sz="2800" dirty="0"/>
              <a:t>One out of every 12 men served in the war</a:t>
            </a:r>
          </a:p>
          <a:p>
            <a:pPr lvl="2"/>
            <a:endParaRPr lang="en-US" sz="2800" dirty="0"/>
          </a:p>
          <a:p>
            <a:pPr lvl="2"/>
            <a:r>
              <a:rPr lang="en-US" sz="2800" dirty="0"/>
              <a:t>Technological advances in weaponry increased the number of casualties</a:t>
            </a:r>
          </a:p>
          <a:p>
            <a:pPr lvl="2"/>
            <a:endParaRPr lang="en-US" sz="2800" dirty="0"/>
          </a:p>
          <a:p>
            <a:pPr lvl="2"/>
            <a:r>
              <a:rPr lang="en-US" sz="2800" dirty="0"/>
              <a:t>American losses were greater than in WWII</a:t>
            </a:r>
          </a:p>
          <a:p>
            <a:pPr lvl="2"/>
            <a:endParaRPr lang="en-US" sz="2800" dirty="0"/>
          </a:p>
          <a:p>
            <a:pPr lvl="2"/>
            <a:r>
              <a:rPr lang="en-US" sz="2800" dirty="0"/>
              <a:t>Disease caused more deaths than battle injuries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9859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987" y="0"/>
            <a:ext cx="9007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813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551" y="0"/>
            <a:ext cx="6974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588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485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692" y="0"/>
            <a:ext cx="9451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126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985" y="0"/>
            <a:ext cx="5435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285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448" y="0"/>
            <a:ext cx="9267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05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88" y="205998"/>
            <a:ext cx="12062012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822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454" y="0"/>
            <a:ext cx="10279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56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47320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97505" y="1549831"/>
            <a:ext cx="24642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1861, 39 western counties in Virginia voted to remain in Union.</a:t>
            </a:r>
          </a:p>
          <a:p>
            <a:endParaRPr lang="en-US" sz="2400" dirty="0"/>
          </a:p>
          <a:p>
            <a:r>
              <a:rPr lang="en-US" sz="2400" dirty="0"/>
              <a:t>West Virginia admitted as 35th state on June 20, 1863.</a:t>
            </a:r>
          </a:p>
        </p:txBody>
      </p:sp>
    </p:spTree>
    <p:extLst>
      <p:ext uri="{BB962C8B-B14F-4D97-AF65-F5344CB8AC3E}">
        <p14:creationId xmlns:p14="http://schemas.microsoft.com/office/powerpoint/2010/main" val="3396574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377"/>
            <a:ext cx="9188439" cy="5760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45478" y="495946"/>
            <a:ext cx="272770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Union Advantages</a:t>
            </a:r>
          </a:p>
          <a:p>
            <a:endParaRPr lang="en-US" sz="2400" dirty="0"/>
          </a:p>
          <a:p>
            <a:pPr algn="ctr"/>
            <a:r>
              <a:rPr lang="en-US" sz="2400" b="1" dirty="0"/>
              <a:t>Greater population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Far more industry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More extensive transportation networks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Better financial resources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Navy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5912" y="6013342"/>
            <a:ext cx="7811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23 states in Union; 11 states in Confederacy</a:t>
            </a:r>
          </a:p>
        </p:txBody>
      </p:sp>
    </p:spTree>
    <p:extLst>
      <p:ext uri="{BB962C8B-B14F-4D97-AF65-F5344CB8AC3E}">
        <p14:creationId xmlns:p14="http://schemas.microsoft.com/office/powerpoint/2010/main" val="3129625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3C7A6E-C5D6-4791-A130-1B7B8B958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70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671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842" y="0"/>
            <a:ext cx="5606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56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</TotalTime>
  <Words>338</Words>
  <Application>Microsoft Office PowerPoint</Application>
  <PresentationFormat>Widescreen</PresentationFormat>
  <Paragraphs>76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Navin</dc:creator>
  <cp:lastModifiedBy>John Navin</cp:lastModifiedBy>
  <cp:revision>51</cp:revision>
  <dcterms:created xsi:type="dcterms:W3CDTF">2018-03-26T20:08:28Z</dcterms:created>
  <dcterms:modified xsi:type="dcterms:W3CDTF">2021-04-29T15:49:44Z</dcterms:modified>
</cp:coreProperties>
</file>