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256" r:id="rId2"/>
    <p:sldId id="271" r:id="rId3"/>
    <p:sldId id="272" r:id="rId4"/>
    <p:sldId id="273" r:id="rId5"/>
    <p:sldId id="278" r:id="rId6"/>
    <p:sldId id="277" r:id="rId7"/>
    <p:sldId id="265" r:id="rId8"/>
    <p:sldId id="257" r:id="rId9"/>
    <p:sldId id="295" r:id="rId10"/>
    <p:sldId id="274" r:id="rId11"/>
    <p:sldId id="281" r:id="rId12"/>
    <p:sldId id="297" r:id="rId13"/>
    <p:sldId id="296" r:id="rId14"/>
    <p:sldId id="279" r:id="rId15"/>
    <p:sldId id="364" r:id="rId16"/>
    <p:sldId id="280" r:id="rId17"/>
    <p:sldId id="282" r:id="rId18"/>
    <p:sldId id="275" r:id="rId19"/>
    <p:sldId id="365" r:id="rId20"/>
    <p:sldId id="298" r:id="rId21"/>
    <p:sldId id="276" r:id="rId22"/>
    <p:sldId id="270" r:id="rId23"/>
    <p:sldId id="260" r:id="rId24"/>
    <p:sldId id="283" r:id="rId25"/>
    <p:sldId id="285" r:id="rId26"/>
    <p:sldId id="258" r:id="rId27"/>
    <p:sldId id="284" r:id="rId28"/>
    <p:sldId id="308" r:id="rId29"/>
    <p:sldId id="309" r:id="rId30"/>
    <p:sldId id="302" r:id="rId31"/>
    <p:sldId id="301" r:id="rId32"/>
    <p:sldId id="300" r:id="rId33"/>
    <p:sldId id="290" r:id="rId34"/>
    <p:sldId id="303" r:id="rId35"/>
    <p:sldId id="304" r:id="rId36"/>
    <p:sldId id="310" r:id="rId37"/>
    <p:sldId id="311" r:id="rId38"/>
    <p:sldId id="263" r:id="rId39"/>
    <p:sldId id="306" r:id="rId40"/>
    <p:sldId id="305" r:id="rId41"/>
    <p:sldId id="367" r:id="rId42"/>
    <p:sldId id="368" r:id="rId43"/>
    <p:sldId id="369" r:id="rId44"/>
    <p:sldId id="370" r:id="rId45"/>
    <p:sldId id="293" r:id="rId46"/>
    <p:sldId id="317" r:id="rId47"/>
    <p:sldId id="315" r:id="rId48"/>
    <p:sldId id="316" r:id="rId49"/>
    <p:sldId id="312" r:id="rId50"/>
    <p:sldId id="371" r:id="rId51"/>
    <p:sldId id="348" r:id="rId52"/>
    <p:sldId id="372" r:id="rId53"/>
    <p:sldId id="373" r:id="rId54"/>
    <p:sldId id="374" r:id="rId55"/>
    <p:sldId id="318" r:id="rId56"/>
    <p:sldId id="313" r:id="rId57"/>
    <p:sldId id="353" r:id="rId58"/>
    <p:sldId id="319" r:id="rId59"/>
    <p:sldId id="320" r:id="rId60"/>
    <p:sldId id="321" r:id="rId61"/>
    <p:sldId id="323" r:id="rId62"/>
    <p:sldId id="322" r:id="rId63"/>
    <p:sldId id="375" r:id="rId64"/>
    <p:sldId id="267" r:id="rId65"/>
    <p:sldId id="376" r:id="rId66"/>
    <p:sldId id="327" r:id="rId67"/>
    <p:sldId id="328" r:id="rId68"/>
    <p:sldId id="325" r:id="rId69"/>
    <p:sldId id="324" r:id="rId70"/>
    <p:sldId id="326" r:id="rId71"/>
    <p:sldId id="333" r:id="rId72"/>
    <p:sldId id="329" r:id="rId73"/>
    <p:sldId id="334" r:id="rId74"/>
    <p:sldId id="330" r:id="rId75"/>
    <p:sldId id="331" r:id="rId76"/>
    <p:sldId id="332" r:id="rId77"/>
    <p:sldId id="335" r:id="rId78"/>
    <p:sldId id="336" r:id="rId79"/>
    <p:sldId id="349" r:id="rId80"/>
    <p:sldId id="338" r:id="rId81"/>
    <p:sldId id="339" r:id="rId82"/>
    <p:sldId id="346" r:id="rId83"/>
    <p:sldId id="351" r:id="rId84"/>
    <p:sldId id="350" r:id="rId85"/>
    <p:sldId id="340" r:id="rId86"/>
    <p:sldId id="352" r:id="rId87"/>
    <p:sldId id="359" r:id="rId88"/>
    <p:sldId id="360" r:id="rId89"/>
    <p:sldId id="361" r:id="rId90"/>
    <p:sldId id="354" r:id="rId91"/>
    <p:sldId id="355" r:id="rId92"/>
    <p:sldId id="356" r:id="rId93"/>
    <p:sldId id="357" r:id="rId94"/>
    <p:sldId id="358" r:id="rId95"/>
    <p:sldId id="362" r:id="rId96"/>
    <p:sldId id="342" r:id="rId97"/>
    <p:sldId id="341" r:id="rId98"/>
    <p:sldId id="343" r:id="rId99"/>
    <p:sldId id="363" r:id="rId100"/>
    <p:sldId id="261" r:id="rId101"/>
    <p:sldId id="262" r:id="rId10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71" autoAdjust="0"/>
  </p:normalViewPr>
  <p:slideViewPr>
    <p:cSldViewPr snapToGrid="0">
      <p:cViewPr varScale="1">
        <p:scale>
          <a:sx n="107" d="100"/>
          <a:sy n="107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FCAFC-D55C-45D7-B007-28CCD672EEAF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EE62C-87CE-4E5D-A9E4-486EEB0CF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86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09B7F-E93B-5E41-8803-6FBF9202B12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20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EE62C-87CE-4E5D-A9E4-486EEB0CF2A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14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09B7F-E93B-5E41-8803-6FBF9202B12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13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09B7F-E93B-5E41-8803-6FBF9202B12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95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09B7F-E93B-5E41-8803-6FBF9202B12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68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09B7F-E93B-5E41-8803-6FBF9202B12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52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09B7F-E93B-5E41-8803-6FBF9202B12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01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09B7F-E93B-5E41-8803-6FBF9202B12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19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09B7F-E93B-5E41-8803-6FBF9202B12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75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09B7F-E93B-5E41-8803-6FBF9202B12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23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09B7F-E93B-5E41-8803-6FBF9202B12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50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09B7F-E93B-5E41-8803-6FBF9202B12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13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09B7F-E93B-5E41-8803-6FBF9202B12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58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920C3-06C4-4DF3-92B6-7DC24E027F2E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AEFF-3BB3-43EF-810C-501C7B30C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30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920C3-06C4-4DF3-92B6-7DC24E027F2E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AEFF-3BB3-43EF-810C-501C7B30C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75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920C3-06C4-4DF3-92B6-7DC24E027F2E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AEFF-3BB3-43EF-810C-501C7B30C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43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920C3-06C4-4DF3-92B6-7DC24E027F2E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AEFF-3BB3-43EF-810C-501C7B30C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8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920C3-06C4-4DF3-92B6-7DC24E027F2E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AEFF-3BB3-43EF-810C-501C7B30C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50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920C3-06C4-4DF3-92B6-7DC24E027F2E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AEFF-3BB3-43EF-810C-501C7B30C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15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920C3-06C4-4DF3-92B6-7DC24E027F2E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AEFF-3BB3-43EF-810C-501C7B30C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04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920C3-06C4-4DF3-92B6-7DC24E027F2E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AEFF-3BB3-43EF-810C-501C7B30C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45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920C3-06C4-4DF3-92B6-7DC24E027F2E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AEFF-3BB3-43EF-810C-501C7B30C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22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920C3-06C4-4DF3-92B6-7DC24E027F2E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AEFF-3BB3-43EF-810C-501C7B30C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83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920C3-06C4-4DF3-92B6-7DC24E027F2E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AEFF-3BB3-43EF-810C-501C7B30C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1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920C3-06C4-4DF3-92B6-7DC24E027F2E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AAEFF-3BB3-43EF-810C-501C7B30C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1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“Market Revolution”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Transition from subsistence/barter economy to cash economy. </a:t>
            </a:r>
          </a:p>
          <a:p>
            <a:r>
              <a:rPr lang="en-US" dirty="0"/>
              <a:t>Goods and crops transported via new roads, canals, and railroads and sold in distant markets.</a:t>
            </a:r>
          </a:p>
          <a:p>
            <a:r>
              <a:rPr lang="en-US" dirty="0"/>
              <a:t>More and more farmers grew crops for profitable export.</a:t>
            </a:r>
          </a:p>
          <a:p>
            <a:r>
              <a:rPr lang="en-US" dirty="0"/>
              <a:t>Large-scale manufacturing decreased dependence on foreign imports and increased the number of wage laborers.</a:t>
            </a:r>
          </a:p>
          <a:p>
            <a:r>
              <a:rPr lang="en-US" dirty="0"/>
              <a:t>Coastal cities grew; new cities sprang up in the interior.  </a:t>
            </a:r>
          </a:p>
          <a:p>
            <a:r>
              <a:rPr lang="en-US" dirty="0"/>
              <a:t>New middle class emerged; immigration soared.</a:t>
            </a:r>
          </a:p>
          <a:p>
            <a:r>
              <a:rPr lang="en-US" dirty="0"/>
              <a:t>New inventions increased productivity, created opportunities, and changed people’s lives.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797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76" y="0"/>
            <a:ext cx="10767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8705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1429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61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99" y="210841"/>
            <a:ext cx="11430000" cy="476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0929" y="5563892"/>
            <a:ext cx="10337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Erie Canal – Opened in 1825 - $9 million to build </a:t>
            </a:r>
          </a:p>
          <a:p>
            <a:pPr algn="ctr"/>
            <a:r>
              <a:rPr lang="en-US" sz="3600" dirty="0"/>
              <a:t>363 miles – Reduced freight costs by 95%</a:t>
            </a:r>
          </a:p>
        </p:txBody>
      </p:sp>
    </p:spTree>
    <p:extLst>
      <p:ext uri="{BB962C8B-B14F-4D97-AF65-F5344CB8AC3E}">
        <p14:creationId xmlns:p14="http://schemas.microsoft.com/office/powerpoint/2010/main" val="2100051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0844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76475" y="2712203"/>
            <a:ext cx="22162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Horses pulling a packet boat on the Erie Canal</a:t>
            </a:r>
          </a:p>
        </p:txBody>
      </p:sp>
    </p:spTree>
    <p:extLst>
      <p:ext uri="{BB962C8B-B14F-4D97-AF65-F5344CB8AC3E}">
        <p14:creationId xmlns:p14="http://schemas.microsoft.com/office/powerpoint/2010/main" val="1533599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75" y="0"/>
            <a:ext cx="1083751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5397" y="697424"/>
            <a:ext cx="272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Canals, 1820-1860</a:t>
            </a:r>
          </a:p>
        </p:txBody>
      </p:sp>
    </p:spTree>
    <p:extLst>
      <p:ext uri="{BB962C8B-B14F-4D97-AF65-F5344CB8AC3E}">
        <p14:creationId xmlns:p14="http://schemas.microsoft.com/office/powerpoint/2010/main" val="399319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5" y="108489"/>
            <a:ext cx="12108545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97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349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29220" y="681925"/>
            <a:ext cx="42000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“Best Friend of Charleston”</a:t>
            </a:r>
          </a:p>
          <a:p>
            <a:r>
              <a:rPr lang="en-US" sz="2400" dirty="0"/>
              <a:t>First locomotive of the South Carolina Canal &amp; Rail Road Company, 1831</a:t>
            </a:r>
          </a:p>
        </p:txBody>
      </p:sp>
    </p:spTree>
    <p:extLst>
      <p:ext uri="{BB962C8B-B14F-4D97-AF65-F5344CB8AC3E}">
        <p14:creationId xmlns:p14="http://schemas.microsoft.com/office/powerpoint/2010/main" val="2437144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93" y="0"/>
            <a:ext cx="1153817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89736" y="511444"/>
            <a:ext cx="4525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Steam locomotive De Witt Clinton</a:t>
            </a:r>
          </a:p>
          <a:p>
            <a:r>
              <a:rPr lang="en-US" sz="2400" dirty="0"/>
              <a:t>New York State, 1831</a:t>
            </a:r>
          </a:p>
        </p:txBody>
      </p:sp>
    </p:spTree>
    <p:extLst>
      <p:ext uri="{BB962C8B-B14F-4D97-AF65-F5344CB8AC3E}">
        <p14:creationId xmlns:p14="http://schemas.microsoft.com/office/powerpoint/2010/main" val="2454910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2732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14102" y="852407"/>
            <a:ext cx="331663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New roads, canals and railroads tended to link northern states with western states, isolating the southern states</a:t>
            </a:r>
          </a:p>
        </p:txBody>
      </p:sp>
    </p:spTree>
    <p:extLst>
      <p:ext uri="{BB962C8B-B14F-4D97-AF65-F5344CB8AC3E}">
        <p14:creationId xmlns:p14="http://schemas.microsoft.com/office/powerpoint/2010/main" val="4046634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18" y="699748"/>
            <a:ext cx="6506444" cy="3474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681" y="0"/>
            <a:ext cx="499531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0447" y="4742481"/>
            <a:ext cx="5951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Telegraph invented by Samuel Morse, 1832</a:t>
            </a:r>
          </a:p>
        </p:txBody>
      </p:sp>
    </p:spTree>
    <p:extLst>
      <p:ext uri="{BB962C8B-B14F-4D97-AF65-F5344CB8AC3E}">
        <p14:creationId xmlns:p14="http://schemas.microsoft.com/office/powerpoint/2010/main" val="3282434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369" y="0"/>
            <a:ext cx="54864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560" y="0"/>
            <a:ext cx="6949440" cy="51773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25662" y="5720862"/>
            <a:ext cx="5298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Early Newspapers – the “Penny Press”</a:t>
            </a:r>
          </a:p>
        </p:txBody>
      </p:sp>
    </p:spTree>
    <p:extLst>
      <p:ext uri="{BB962C8B-B14F-4D97-AF65-F5344CB8AC3E}">
        <p14:creationId xmlns:p14="http://schemas.microsoft.com/office/powerpoint/2010/main" val="3546117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2421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21538" y="2648197"/>
            <a:ext cx="1436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Eli Whitney’s Cotton Gin, 1793</a:t>
            </a:r>
          </a:p>
        </p:txBody>
      </p:sp>
    </p:spTree>
    <p:extLst>
      <p:ext uri="{BB962C8B-B14F-4D97-AF65-F5344CB8AC3E}">
        <p14:creationId xmlns:p14="http://schemas.microsoft.com/office/powerpoint/2010/main" val="2451117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7150"/>
            <a:ext cx="114300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07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3774"/>
            <a:ext cx="9039174" cy="5577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36990" y="635431"/>
            <a:ext cx="263471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Golden Age of American Literature</a:t>
            </a:r>
            <a:r>
              <a:rPr lang="en-US" sz="3200" dirty="0"/>
              <a:t>:</a:t>
            </a:r>
          </a:p>
          <a:p>
            <a:r>
              <a:rPr lang="en-US" sz="3200" dirty="0"/>
              <a:t>Emerson Thoreau Hawthorne Dickinson Melville Whitman Simms</a:t>
            </a:r>
          </a:p>
          <a:p>
            <a:r>
              <a:rPr lang="en-US" sz="3200" dirty="0"/>
              <a:t>Poe</a:t>
            </a:r>
          </a:p>
        </p:txBody>
      </p:sp>
    </p:spTree>
    <p:extLst>
      <p:ext uri="{BB962C8B-B14F-4D97-AF65-F5344CB8AC3E}">
        <p14:creationId xmlns:p14="http://schemas.microsoft.com/office/powerpoint/2010/main" val="3448351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16" y="0"/>
            <a:ext cx="11171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3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14" y="789687"/>
            <a:ext cx="1167641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97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918" y="0"/>
            <a:ext cx="10265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65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1" y="309966"/>
            <a:ext cx="7334250" cy="62007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00081" y="836908"/>
            <a:ext cx="294467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Lowell textile mills adapted technology stolen from British manufacturers.  In Lowell the complete textile manufacturing process (spinning and weaving) was completed under one roof.</a:t>
            </a:r>
          </a:p>
        </p:txBody>
      </p:sp>
    </p:spTree>
    <p:extLst>
      <p:ext uri="{BB962C8B-B14F-4D97-AF65-F5344CB8AC3E}">
        <p14:creationId xmlns:p14="http://schemas.microsoft.com/office/powerpoint/2010/main" val="1964139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881" y="0"/>
            <a:ext cx="9704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39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3183" cy="6035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5125" y="6035040"/>
            <a:ext cx="9810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Lowell Mills, Massachusetts</a:t>
            </a:r>
          </a:p>
        </p:txBody>
      </p:sp>
    </p:spTree>
    <p:extLst>
      <p:ext uri="{BB962C8B-B14F-4D97-AF65-F5344CB8AC3E}">
        <p14:creationId xmlns:p14="http://schemas.microsoft.com/office/powerpoint/2010/main" val="58826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75" y="0"/>
            <a:ext cx="10387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4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49" y="0"/>
            <a:ext cx="6629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04136" y="774915"/>
            <a:ext cx="322364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profitability of plantation slavery reduced the motivation for Southerners to industrialize.</a:t>
            </a:r>
          </a:p>
          <a:p>
            <a:endParaRPr lang="en-US" sz="2800" dirty="0"/>
          </a:p>
          <a:p>
            <a:r>
              <a:rPr lang="en-US" sz="2800" dirty="0"/>
              <a:t>Northern mills and British mills used paid laborers but depended on Southern cotton grown by slaves.</a:t>
            </a:r>
          </a:p>
        </p:txBody>
      </p:sp>
    </p:spTree>
    <p:extLst>
      <p:ext uri="{BB962C8B-B14F-4D97-AF65-F5344CB8AC3E}">
        <p14:creationId xmlns:p14="http://schemas.microsoft.com/office/powerpoint/2010/main" val="2487479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694" y="0"/>
            <a:ext cx="12296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62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83" y="0"/>
            <a:ext cx="799224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58020" y="1673817"/>
            <a:ext cx="27277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Lowell mill girls go on strike, 1833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20632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8802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54" y="1256913"/>
            <a:ext cx="3410346" cy="5120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04515" y="216976"/>
            <a:ext cx="2898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1834 - Lowell mill girls strike again</a:t>
            </a:r>
          </a:p>
        </p:txBody>
      </p:sp>
    </p:spTree>
    <p:extLst>
      <p:ext uri="{BB962C8B-B14F-4D97-AF65-F5344CB8AC3E}">
        <p14:creationId xmlns:p14="http://schemas.microsoft.com/office/powerpoint/2010/main" val="1639290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004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961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0573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20393" y="1131376"/>
            <a:ext cx="19217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Panic of 1837</a:t>
            </a:r>
          </a:p>
          <a:p>
            <a:endParaRPr lang="en-US" sz="3200" dirty="0"/>
          </a:p>
          <a:p>
            <a:r>
              <a:rPr lang="en-US" sz="2400" dirty="0"/>
              <a:t>Note pictures of Andrew Jackson and Martin Van Buren on the wall.</a:t>
            </a:r>
          </a:p>
        </p:txBody>
      </p:sp>
    </p:spTree>
    <p:extLst>
      <p:ext uri="{BB962C8B-B14F-4D97-AF65-F5344CB8AC3E}">
        <p14:creationId xmlns:p14="http://schemas.microsoft.com/office/powerpoint/2010/main" val="1085908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543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54389" y="2355742"/>
            <a:ext cx="13376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Panic of 1837 editorial cartoon blasting Jackson and Van Buren</a:t>
            </a:r>
          </a:p>
        </p:txBody>
      </p:sp>
    </p:spTree>
    <p:extLst>
      <p:ext uri="{BB962C8B-B14F-4D97-AF65-F5344CB8AC3E}">
        <p14:creationId xmlns:p14="http://schemas.microsoft.com/office/powerpoint/2010/main" val="676803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47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129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279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446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91974" y="728420"/>
            <a:ext cx="22627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Clay’s “American System” became the Whig platform in the 1830s</a:t>
            </a:r>
          </a:p>
        </p:txBody>
      </p:sp>
    </p:spTree>
    <p:extLst>
      <p:ext uri="{BB962C8B-B14F-4D97-AF65-F5344CB8AC3E}">
        <p14:creationId xmlns:p14="http://schemas.microsoft.com/office/powerpoint/2010/main" val="2530212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11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171" y="3200400"/>
            <a:ext cx="6864829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48897" cy="3474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68705" y="619932"/>
            <a:ext cx="42310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John Deere’s </a:t>
            </a:r>
          </a:p>
          <a:p>
            <a:pPr algn="ctr"/>
            <a:r>
              <a:rPr lang="en-US" sz="4000" b="1" dirty="0"/>
              <a:t>Steel Plow</a:t>
            </a:r>
          </a:p>
        </p:txBody>
      </p:sp>
    </p:spTree>
    <p:extLst>
      <p:ext uri="{BB962C8B-B14F-4D97-AF65-F5344CB8AC3E}">
        <p14:creationId xmlns:p14="http://schemas.microsoft.com/office/powerpoint/2010/main" val="16112927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909" y="0"/>
            <a:ext cx="7159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308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FB6E3-10B1-4528-80AA-EC4717336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 Religion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DF683-D72F-4550-9B53-EC8410521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Deism: A belief that a rational creator made a rational universe</a:t>
            </a:r>
          </a:p>
          <a:p>
            <a:pPr marL="688975" indent="-342900">
              <a:buFont typeface="Arial" panose="020B0604020202020204" pitchFamily="34" charset="0"/>
              <a:buChar char="•"/>
            </a:pPr>
            <a:r>
              <a:rPr lang="en-US" dirty="0"/>
              <a:t>Questioned traditional religious teachings such as miracles and divinity</a:t>
            </a:r>
          </a:p>
          <a:p>
            <a:pPr marL="688975" indent="-342900">
              <a:buFont typeface="Arial" panose="020B0604020202020204" pitchFamily="34" charset="0"/>
              <a:buChar char="•"/>
            </a:pPr>
            <a:r>
              <a:rPr lang="en-US" dirty="0"/>
              <a:t>Argued for science and reason in belief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Unitarianism </a:t>
            </a:r>
          </a:p>
          <a:p>
            <a:pPr marL="688975" indent="-342900">
              <a:buFont typeface="Arial" panose="020B0604020202020204" pitchFamily="34" charset="0"/>
              <a:buChar char="•"/>
            </a:pPr>
            <a:r>
              <a:rPr lang="en-US" dirty="0"/>
              <a:t>Belief that rejects the Trinity and argues that Jesus was a good man, but not divine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Universalism</a:t>
            </a:r>
          </a:p>
          <a:p>
            <a:pPr marL="688975" indent="-342900">
              <a:buFont typeface="Arial" panose="020B0604020202020204" pitchFamily="34" charset="0"/>
              <a:buChar char="•"/>
            </a:pPr>
            <a:r>
              <a:rPr lang="en-US" dirty="0"/>
              <a:t>Stressed that all people were good and could achieve salvation; attracted working poor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6517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A3534-E249-483F-B60F-6C0DFCBBC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Great Awakening</a:t>
            </a:r>
          </a:p>
        </p:txBody>
      </p:sp>
      <p:pic>
        <p:nvPicPr>
          <p:cNvPr id="7" name="Content Placeholder 6" descr="Portrait of John Wesley.">
            <a:extLst>
              <a:ext uri="{FF2B5EF4-FFF2-40B4-BE49-F238E27FC236}">
                <a16:creationId xmlns:a16="http://schemas.microsoft.com/office/drawing/2014/main" id="{04BB8CC5-7B58-47C3-BBD3-10045CE3FC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65270" y="1460500"/>
            <a:ext cx="4327460" cy="4759325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3DE8C5-DFDF-48AF-A927-4434CDCBA7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803275" indent="-457200"/>
            <a:r>
              <a:rPr lang="en-US" sz="2400" dirty="0"/>
              <a:t>Emphasized the availability of salvation to all who repent and believe in Christ</a:t>
            </a:r>
          </a:p>
          <a:p>
            <a:pPr marL="803275" indent="-457200"/>
            <a:r>
              <a:rPr lang="en-US" sz="2400" dirty="0"/>
              <a:t>Preachers travelled broadly to lead revivals and rekindle religious fervor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89571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5B29A-B841-48E4-8DC6-B6202C0E0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Religious Revivalism</a:t>
            </a:r>
          </a:p>
        </p:txBody>
      </p:sp>
      <p:pic>
        <p:nvPicPr>
          <p:cNvPr id="6" name="Content Placeholder 5" descr="A painting of a camp meeting, where the women are so intensely moved by the sermon that they have shed their bonnets and fell to their knees.">
            <a:extLst>
              <a:ext uri="{FF2B5EF4-FFF2-40B4-BE49-F238E27FC236}">
                <a16:creationId xmlns:a16="http://schemas.microsoft.com/office/drawing/2014/main" id="{4FCE0B9E-018C-419A-8A01-B257F0F374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1992418"/>
            <a:ext cx="5181600" cy="369548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863D4-FE6C-40D2-86A4-7F9EC113BE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Frontier revivals</a:t>
            </a:r>
          </a:p>
          <a:p>
            <a:r>
              <a:rPr lang="en-US" sz="2400" dirty="0"/>
              <a:t>Denominational growth</a:t>
            </a:r>
          </a:p>
          <a:p>
            <a:r>
              <a:rPr lang="en-US" sz="2400" dirty="0"/>
              <a:t>Charles Finney and the burned-over district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102791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927AA-108F-45D0-9257-D97C3D71E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Religious Revivalism,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82DA0-1AF1-4153-ACC2-6FA290FBC6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Revivalism and African Americans</a:t>
            </a:r>
          </a:p>
          <a:p>
            <a:r>
              <a:rPr lang="en-US" sz="2400" dirty="0"/>
              <a:t>Camp meetings and women</a:t>
            </a:r>
          </a:p>
          <a:p>
            <a:r>
              <a:rPr lang="en-US" sz="2400" dirty="0"/>
              <a:t>Religion and reform</a:t>
            </a:r>
          </a:p>
          <a:p>
            <a:endParaRPr lang="en-US" sz="2400" dirty="0"/>
          </a:p>
        </p:txBody>
      </p:sp>
      <p:pic>
        <p:nvPicPr>
          <p:cNvPr id="6" name="Content Placeholder 5" descr="A caricature of an African American Methodist meeting in Philadelphia showing a preacher in the church doorway, while his congregation engages in exuberant prayer.">
            <a:extLst>
              <a:ext uri="{FF2B5EF4-FFF2-40B4-BE49-F238E27FC236}">
                <a16:creationId xmlns:a16="http://schemas.microsoft.com/office/drawing/2014/main" id="{8D8F535E-57FB-4DFF-BC77-E782625BF3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67983"/>
            <a:ext cx="5181600" cy="3544358"/>
          </a:xfrm>
        </p:spPr>
      </p:pic>
    </p:spTree>
    <p:extLst>
      <p:ext uri="{BB962C8B-B14F-4D97-AF65-F5344CB8AC3E}">
        <p14:creationId xmlns:p14="http://schemas.microsoft.com/office/powerpoint/2010/main" val="42340428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01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199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9235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99363" y="2138766"/>
            <a:ext cx="14723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Joseph Smith, founder of the Mormon Church</a:t>
            </a:r>
          </a:p>
        </p:txBody>
      </p:sp>
    </p:spTree>
    <p:extLst>
      <p:ext uri="{BB962C8B-B14F-4D97-AF65-F5344CB8AC3E}">
        <p14:creationId xmlns:p14="http://schemas.microsoft.com/office/powerpoint/2010/main" val="34085516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503" y="0"/>
            <a:ext cx="9267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493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0833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45858" y="2169763"/>
            <a:ext cx="14413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Murder of Joseph Smith, 1844</a:t>
            </a:r>
          </a:p>
        </p:txBody>
      </p:sp>
    </p:spTree>
    <p:extLst>
      <p:ext uri="{BB962C8B-B14F-4D97-AF65-F5344CB8AC3E}">
        <p14:creationId xmlns:p14="http://schemas.microsoft.com/office/powerpoint/2010/main" val="2992616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3" y="0"/>
            <a:ext cx="6529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14102" y="2448732"/>
            <a:ext cx="33786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Brigham Young, succeeded Joseph Smith and led the Mormon trek to Salt Lake City, Utah</a:t>
            </a:r>
          </a:p>
          <a:p>
            <a:r>
              <a:rPr lang="en-US" sz="3200" dirty="0"/>
              <a:t>1847</a:t>
            </a:r>
          </a:p>
        </p:txBody>
      </p:sp>
    </p:spTree>
    <p:extLst>
      <p:ext uri="{BB962C8B-B14F-4D97-AF65-F5344CB8AC3E}">
        <p14:creationId xmlns:p14="http://schemas.microsoft.com/office/powerpoint/2010/main" val="3355530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440" y="2230164"/>
            <a:ext cx="6766560" cy="462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646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05746-94C4-471C-A1DC-A887F0EB6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Romanticism in America</a:t>
            </a:r>
          </a:p>
        </p:txBody>
      </p:sp>
      <p:pic>
        <p:nvPicPr>
          <p:cNvPr id="7" name="Content Placeholder 6" descr="A painting called &quot;The Indian's Vespers&quot; showing a Native American saluting the sun capturing the Romantic ideals of personal spirituality and the uncorrupted natural world that had swept America during the early nineteenth century.">
            <a:extLst>
              <a:ext uri="{FF2B5EF4-FFF2-40B4-BE49-F238E27FC236}">
                <a16:creationId xmlns:a16="http://schemas.microsoft.com/office/drawing/2014/main" id="{4FCD514F-4F04-4E62-8A60-111EEC39B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7398" y="1457325"/>
            <a:ext cx="6327699" cy="4754563"/>
          </a:xfrm>
        </p:spPr>
      </p:pic>
    </p:spTree>
    <p:extLst>
      <p:ext uri="{BB962C8B-B14F-4D97-AF65-F5344CB8AC3E}">
        <p14:creationId xmlns:p14="http://schemas.microsoft.com/office/powerpoint/2010/main" val="15507946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8ECF9-A4AB-49E6-BB6A-0CA3ABB1F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Transcendentalist Movement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Henry David Thoreau.">
            <a:extLst>
              <a:ext uri="{FF2B5EF4-FFF2-40B4-BE49-F238E27FC236}">
                <a16:creationId xmlns:a16="http://schemas.microsoft.com/office/drawing/2014/main" id="{C6865B81-7274-430A-9165-86DE538DBC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69338" y="1460500"/>
            <a:ext cx="3719324" cy="475932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CBD9E2-F0BF-44B3-A75D-F295029A4E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Ralph Waldo Emerson</a:t>
            </a:r>
          </a:p>
          <a:p>
            <a:r>
              <a:rPr lang="en-US" sz="2400" dirty="0"/>
              <a:t>Henry David Thoreau</a:t>
            </a:r>
          </a:p>
          <a:p>
            <a:pPr lvl="1"/>
            <a:r>
              <a:rPr lang="en-US" sz="2000" dirty="0"/>
              <a:t>Walden</a:t>
            </a:r>
          </a:p>
          <a:p>
            <a:pPr lvl="1"/>
            <a:r>
              <a:rPr lang="en-US" sz="2000" dirty="0"/>
              <a:t>“Civil Disobedience”</a:t>
            </a:r>
          </a:p>
          <a:p>
            <a:r>
              <a:rPr lang="en-US" sz="2400" dirty="0"/>
              <a:t>Brook Farm</a:t>
            </a:r>
          </a:p>
        </p:txBody>
      </p:sp>
    </p:spTree>
    <p:extLst>
      <p:ext uri="{BB962C8B-B14F-4D97-AF65-F5344CB8AC3E}">
        <p14:creationId xmlns:p14="http://schemas.microsoft.com/office/powerpoint/2010/main" val="3869437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BF05F-DB54-49B0-9048-7B5FE4D24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American Literature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FFBA3-E9CD-451E-9971-F5223876F5B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Literary giants</a:t>
            </a:r>
          </a:p>
          <a:p>
            <a:r>
              <a:rPr lang="en-US" sz="2400" dirty="0"/>
              <a:t>Nathaniel Hawthorne</a:t>
            </a:r>
          </a:p>
          <a:p>
            <a:r>
              <a:rPr lang="en-US" sz="2400" dirty="0"/>
              <a:t>Emily Dickinson</a:t>
            </a:r>
          </a:p>
          <a:p>
            <a:r>
              <a:rPr lang="en-US" sz="2400" dirty="0"/>
              <a:t>Edgar Allan Poe</a:t>
            </a:r>
          </a:p>
          <a:p>
            <a:endParaRPr lang="en-US" sz="2400" dirty="0"/>
          </a:p>
        </p:txBody>
      </p:sp>
      <p:pic>
        <p:nvPicPr>
          <p:cNvPr id="6" name="Content Placeholder 5" descr="Emily Dickinson.">
            <a:extLst>
              <a:ext uri="{FF2B5EF4-FFF2-40B4-BE49-F238E27FC236}">
                <a16:creationId xmlns:a16="http://schemas.microsoft.com/office/drawing/2014/main" id="{86496125-6F85-421D-842E-0BBC161E5A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04694" y="1460500"/>
            <a:ext cx="3516612" cy="4759325"/>
          </a:xfrm>
        </p:spPr>
      </p:pic>
    </p:spTree>
    <p:extLst>
      <p:ext uri="{BB962C8B-B14F-4D97-AF65-F5344CB8AC3E}">
        <p14:creationId xmlns:p14="http://schemas.microsoft.com/office/powerpoint/2010/main" val="12756711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113CB-002D-4FDB-8F1C-C8EBBFCCC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American Literature,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7429A-BAF0-4EE4-96A5-C07932DB33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Herman Melville</a:t>
            </a:r>
          </a:p>
          <a:p>
            <a:r>
              <a:rPr lang="en-US" sz="2400" dirty="0"/>
              <a:t>Walt Whitman</a:t>
            </a:r>
          </a:p>
          <a:p>
            <a:endParaRPr lang="en-US" sz="2400" dirty="0"/>
          </a:p>
        </p:txBody>
      </p:sp>
      <p:pic>
        <p:nvPicPr>
          <p:cNvPr id="6" name="Content Placeholder 5" descr="Walt Whitman.">
            <a:extLst>
              <a:ext uri="{FF2B5EF4-FFF2-40B4-BE49-F238E27FC236}">
                <a16:creationId xmlns:a16="http://schemas.microsoft.com/office/drawing/2014/main" id="{C48DACE7-9724-42BD-BDCE-2E32152EDD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04694" y="1460500"/>
            <a:ext cx="3516612" cy="4759325"/>
          </a:xfrm>
        </p:spPr>
      </p:pic>
    </p:spTree>
    <p:extLst>
      <p:ext uri="{BB962C8B-B14F-4D97-AF65-F5344CB8AC3E}">
        <p14:creationId xmlns:p14="http://schemas.microsoft.com/office/powerpoint/2010/main" val="25513899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29AF1-A24D-46ED-BDED-7037CB8CE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Politics in an Oyster House </a:t>
            </a:r>
            <a:r>
              <a:rPr lang="en-US" dirty="0"/>
              <a:t>(1848)</a:t>
            </a:r>
          </a:p>
        </p:txBody>
      </p:sp>
      <p:pic>
        <p:nvPicPr>
          <p:cNvPr id="6" name="Content Placeholder 5" descr="A painting called &quot;Politics in an Oyster House&quot;, showing two men having a debate, fueled by newspapers and magazines.">
            <a:extLst>
              <a:ext uri="{FF2B5EF4-FFF2-40B4-BE49-F238E27FC236}">
                <a16:creationId xmlns:a16="http://schemas.microsoft.com/office/drawing/2014/main" id="{80DEF6B2-C70D-4183-94E8-1DDC205E29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73745" y="1460500"/>
            <a:ext cx="3710510" cy="475932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C0AF63-6257-4103-8267-8DC1BA44DE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Newspapers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39847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399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13785" y="1711569"/>
            <a:ext cx="351692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Temperance Movement</a:t>
            </a:r>
          </a:p>
          <a:p>
            <a:endParaRPr lang="en-US" sz="1200" dirty="0"/>
          </a:p>
          <a:p>
            <a:pPr marL="457200" indent="-457200">
              <a:buFontTx/>
              <a:buChar char="-"/>
            </a:pPr>
            <a:r>
              <a:rPr lang="en-US" sz="2800" dirty="0"/>
              <a:t>Campaign against production and consumption of alcohol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Longest-lasting, most widespread Antebellum reform movement</a:t>
            </a:r>
          </a:p>
        </p:txBody>
      </p:sp>
    </p:spTree>
    <p:extLst>
      <p:ext uri="{BB962C8B-B14F-4D97-AF65-F5344CB8AC3E}">
        <p14:creationId xmlns:p14="http://schemas.microsoft.com/office/powerpoint/2010/main" val="17956879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9CC6E-1E7A-454F-B33C-2C57A1150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Antebellum Social Reform Movements: Women’s Rights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3778C-828A-4430-B201-56102A76D4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Catharine Beecher</a:t>
            </a:r>
          </a:p>
          <a:p>
            <a:r>
              <a:rPr lang="en-US" sz="2400" dirty="0"/>
              <a:t>Julia Ward Howe</a:t>
            </a:r>
          </a:p>
          <a:p>
            <a:r>
              <a:rPr lang="en-US" sz="2400" dirty="0"/>
              <a:t>Seneca Falls Convention</a:t>
            </a:r>
          </a:p>
          <a:p>
            <a:endParaRPr lang="en-US" sz="2400" dirty="0"/>
          </a:p>
        </p:txBody>
      </p:sp>
      <p:pic>
        <p:nvPicPr>
          <p:cNvPr id="6" name="Content Placeholder 5" descr="Elizabeth Cady Stanton holding a baby. ">
            <a:extLst>
              <a:ext uri="{FF2B5EF4-FFF2-40B4-BE49-F238E27FC236}">
                <a16:creationId xmlns:a16="http://schemas.microsoft.com/office/drawing/2014/main" id="{BEB5E462-7E88-4C61-8C6F-6FE4C25A5B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81083" y="1282450"/>
            <a:ext cx="1839098" cy="2353348"/>
          </a:xfrm>
        </p:spPr>
      </p:pic>
      <p:pic>
        <p:nvPicPr>
          <p:cNvPr id="8" name="Content Placeholder 5" descr="Susan B. Anthony.">
            <a:extLst>
              <a:ext uri="{FF2B5EF4-FFF2-40B4-BE49-F238E27FC236}">
                <a16:creationId xmlns:a16="http://schemas.microsoft.com/office/drawing/2014/main" id="{AAC89C7B-B221-4D6C-AD09-634BC0C8A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976" y="3840384"/>
            <a:ext cx="2055311" cy="263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263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459" y="0"/>
            <a:ext cx="9707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632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115" y="0"/>
            <a:ext cx="10209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93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220689"/>
            <a:ext cx="11887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455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89" y="0"/>
            <a:ext cx="660082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66892" y="750277"/>
            <a:ext cx="400929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American Colonization Society proposed to send freed slaves to Africa</a:t>
            </a:r>
          </a:p>
          <a:p>
            <a:endParaRPr lang="en-US" sz="2800" dirty="0"/>
          </a:p>
          <a:p>
            <a:r>
              <a:rPr lang="en-US" sz="2800" dirty="0"/>
              <a:t>Purchased land in 1831</a:t>
            </a:r>
          </a:p>
          <a:p>
            <a:endParaRPr lang="en-US" sz="2800" dirty="0"/>
          </a:p>
          <a:p>
            <a:r>
              <a:rPr lang="en-US" sz="2800" dirty="0"/>
              <a:t>Name settlement Liberia</a:t>
            </a:r>
          </a:p>
          <a:p>
            <a:endParaRPr lang="en-US" sz="2800" dirty="0"/>
          </a:p>
          <a:p>
            <a:r>
              <a:rPr lang="en-US" sz="2800" dirty="0"/>
              <a:t>Plan opposed by African-American leaders</a:t>
            </a:r>
          </a:p>
          <a:p>
            <a:endParaRPr lang="en-US" sz="2800" dirty="0"/>
          </a:p>
          <a:p>
            <a:r>
              <a:rPr lang="en-US" sz="2800" dirty="0"/>
              <a:t>Only 15,000 blacks sent to Liberia by 1860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169735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461"/>
            <a:ext cx="9563836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77046" y="633046"/>
            <a:ext cx="206326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William Lloyd Garrison</a:t>
            </a:r>
          </a:p>
          <a:p>
            <a:endParaRPr lang="en-US" sz="2400" dirty="0"/>
          </a:p>
          <a:p>
            <a:r>
              <a:rPr lang="en-US" sz="2400" dirty="0"/>
              <a:t>Publisher of </a:t>
            </a:r>
            <a:r>
              <a:rPr lang="en-US" sz="2400" i="1" dirty="0"/>
              <a:t>The Liberator</a:t>
            </a:r>
          </a:p>
          <a:p>
            <a:endParaRPr lang="en-US" sz="2400" i="1" dirty="0"/>
          </a:p>
          <a:p>
            <a:r>
              <a:rPr lang="en-US" sz="2400" dirty="0"/>
              <a:t>Supported Women’s Rights</a:t>
            </a:r>
          </a:p>
          <a:p>
            <a:endParaRPr lang="en-US" sz="2400" dirty="0"/>
          </a:p>
          <a:p>
            <a:r>
              <a:rPr lang="en-US" sz="2400" dirty="0"/>
              <a:t>Pacifist</a:t>
            </a:r>
          </a:p>
          <a:p>
            <a:endParaRPr lang="en-US" sz="2400" dirty="0"/>
          </a:p>
          <a:p>
            <a:r>
              <a:rPr lang="en-US" sz="2400" dirty="0"/>
              <a:t>Blamed by Southerners for Nat Turner’s revolt</a:t>
            </a:r>
          </a:p>
        </p:txBody>
      </p:sp>
    </p:spTree>
    <p:extLst>
      <p:ext uri="{BB962C8B-B14F-4D97-AF65-F5344CB8AC3E}">
        <p14:creationId xmlns:p14="http://schemas.microsoft.com/office/powerpoint/2010/main" val="37736336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346" y="0"/>
            <a:ext cx="9844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827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AB6D3-E4DF-4E06-956F-D4A98815D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Abolitionism and the Role of Women</a:t>
            </a:r>
          </a:p>
        </p:txBody>
      </p:sp>
      <p:pic>
        <p:nvPicPr>
          <p:cNvPr id="7" name="Content Placeholder 6" descr="Sarah Grimke.">
            <a:extLst>
              <a:ext uri="{FF2B5EF4-FFF2-40B4-BE49-F238E27FC236}">
                <a16:creationId xmlns:a16="http://schemas.microsoft.com/office/drawing/2014/main" id="{27200550-FA2E-4277-9D77-534B120553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825577" y="1508511"/>
            <a:ext cx="1674710" cy="231883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2A99D0-2BF0-4C82-98B8-93D7241D0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08511"/>
            <a:ext cx="5181600" cy="4711314"/>
          </a:xfrm>
        </p:spPr>
        <p:txBody>
          <a:bodyPr>
            <a:normAutofit/>
          </a:bodyPr>
          <a:lstStyle/>
          <a:p>
            <a:r>
              <a:rPr lang="en-US" sz="2400" dirty="0"/>
              <a:t>Splits in the movement</a:t>
            </a:r>
          </a:p>
          <a:p>
            <a:r>
              <a:rPr lang="en-US" sz="2400" dirty="0"/>
              <a:t>Sarah and Angelina </a:t>
            </a:r>
            <a:r>
              <a:rPr lang="en-US" sz="2400" dirty="0" err="1"/>
              <a:t>Grimké</a:t>
            </a:r>
            <a:endParaRPr lang="en-US" sz="2400" dirty="0"/>
          </a:p>
          <a:p>
            <a:r>
              <a:rPr lang="en-US" sz="2400" dirty="0"/>
              <a:t>The Liberty Party </a:t>
            </a:r>
          </a:p>
          <a:p>
            <a:endParaRPr lang="en-US" sz="2400" dirty="0"/>
          </a:p>
        </p:txBody>
      </p:sp>
      <p:pic>
        <p:nvPicPr>
          <p:cNvPr id="8" name="Content Placeholder 6" descr="Angelina Grimke.">
            <a:extLst>
              <a:ext uri="{FF2B5EF4-FFF2-40B4-BE49-F238E27FC236}">
                <a16:creationId xmlns:a16="http://schemas.microsoft.com/office/drawing/2014/main" id="{2D3F1C0F-0109-4387-A5FE-9DC36598A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908" y="4183623"/>
            <a:ext cx="1674710" cy="231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904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0" y="604434"/>
            <a:ext cx="40295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Political advertisement for James G. Birney, candidate for the new anti-slavery Liberty Party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1840 presidential election</a:t>
            </a:r>
          </a:p>
        </p:txBody>
      </p:sp>
    </p:spTree>
    <p:extLst>
      <p:ext uri="{BB962C8B-B14F-4D97-AF65-F5344CB8AC3E}">
        <p14:creationId xmlns:p14="http://schemas.microsoft.com/office/powerpoint/2010/main" val="25959578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41AF3-2903-4EF5-B576-3238260AB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Anti-Slavery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C8AE9-9CA0-4A6F-8C56-C9A533C781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William Wells Brown</a:t>
            </a:r>
          </a:p>
          <a:p>
            <a:r>
              <a:rPr lang="en-US" sz="2400" dirty="0"/>
              <a:t>Frederick Douglass</a:t>
            </a:r>
          </a:p>
          <a:p>
            <a:r>
              <a:rPr lang="en-US" sz="2400" dirty="0"/>
              <a:t>Sojourner Truth</a:t>
            </a:r>
          </a:p>
          <a:p>
            <a:r>
              <a:rPr lang="en-US" sz="2400" dirty="0"/>
              <a:t>The Underground Railroad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Content Placeholder 5" descr="Frederick Douglass.">
            <a:extLst>
              <a:ext uri="{FF2B5EF4-FFF2-40B4-BE49-F238E27FC236}">
                <a16:creationId xmlns:a16="http://schemas.microsoft.com/office/drawing/2014/main" id="{54CDBB52-5B41-459A-9BDA-8220C6834F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61456" y="1372472"/>
            <a:ext cx="1917570" cy="2408112"/>
          </a:xfrm>
        </p:spPr>
      </p:pic>
      <p:pic>
        <p:nvPicPr>
          <p:cNvPr id="7" name="Content Placeholder 5" descr="Sojourner Truth.">
            <a:extLst>
              <a:ext uri="{FF2B5EF4-FFF2-40B4-BE49-F238E27FC236}">
                <a16:creationId xmlns:a16="http://schemas.microsoft.com/office/drawing/2014/main" id="{BDDF9E91-DB8D-41EC-91CB-EF61C240C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686" y="3898203"/>
            <a:ext cx="1915340" cy="24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07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2960" cy="6126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7108" y="6377354"/>
            <a:ext cx="9284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Frederick Douglass</a:t>
            </a:r>
          </a:p>
        </p:txBody>
      </p:sp>
    </p:spTree>
    <p:extLst>
      <p:ext uri="{BB962C8B-B14F-4D97-AF65-F5344CB8AC3E}">
        <p14:creationId xmlns:p14="http://schemas.microsoft.com/office/powerpoint/2010/main" val="35205083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59" y="0"/>
            <a:ext cx="10872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133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484" y="0"/>
            <a:ext cx="8845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587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6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76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37" y="0"/>
            <a:ext cx="104347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538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235" y="0"/>
            <a:ext cx="6510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975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66" y="0"/>
            <a:ext cx="545522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22831" y="937846"/>
            <a:ext cx="459544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Uncle Tom’s Cabin</a:t>
            </a:r>
          </a:p>
          <a:p>
            <a:endParaRPr lang="en-US" sz="2800" dirty="0"/>
          </a:p>
          <a:p>
            <a:r>
              <a:rPr lang="en-US" sz="3200" dirty="0"/>
              <a:t>Anti-slavery novel written by Harriet Beecher Stowe, daughter of a preacher and resident of Maine who had never been to the South.</a:t>
            </a:r>
          </a:p>
        </p:txBody>
      </p:sp>
    </p:spTree>
    <p:extLst>
      <p:ext uri="{BB962C8B-B14F-4D97-AF65-F5344CB8AC3E}">
        <p14:creationId xmlns:p14="http://schemas.microsoft.com/office/powerpoint/2010/main" val="27015808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102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17723" y="1641231"/>
            <a:ext cx="211015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“Wage slavery”</a:t>
            </a:r>
          </a:p>
          <a:p>
            <a:endParaRPr lang="en-US" sz="3200" dirty="0"/>
          </a:p>
          <a:p>
            <a:r>
              <a:rPr lang="en-US" sz="2800" dirty="0"/>
              <a:t>Exploitation of factory workers by northern industrialists</a:t>
            </a:r>
          </a:p>
        </p:txBody>
      </p:sp>
    </p:spTree>
    <p:extLst>
      <p:ext uri="{BB962C8B-B14F-4D97-AF65-F5344CB8AC3E}">
        <p14:creationId xmlns:p14="http://schemas.microsoft.com/office/powerpoint/2010/main" val="3674311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6154" y="679938"/>
            <a:ext cx="260252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 1860, </a:t>
            </a:r>
          </a:p>
          <a:p>
            <a:r>
              <a:rPr lang="en-US" sz="3200" b="1" dirty="0"/>
              <a:t>one-third</a:t>
            </a:r>
          </a:p>
          <a:p>
            <a:r>
              <a:rPr lang="en-US" sz="3200" b="1" dirty="0"/>
              <a:t>of white southern families </a:t>
            </a:r>
          </a:p>
          <a:p>
            <a:r>
              <a:rPr lang="en-US" sz="3200" b="1" dirty="0"/>
              <a:t>(or fewer) </a:t>
            </a:r>
          </a:p>
          <a:p>
            <a:r>
              <a:rPr lang="en-US" sz="3200" b="1" dirty="0"/>
              <a:t>owned slaves.</a:t>
            </a:r>
            <a:endParaRPr lang="en-US" sz="32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445" y="369827"/>
            <a:ext cx="8328555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996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108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367" y="0"/>
            <a:ext cx="8875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463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3878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87864" y="375138"/>
            <a:ext cx="18041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majority of slaves lived and worked on large plantations</a:t>
            </a:r>
          </a:p>
        </p:txBody>
      </p:sp>
    </p:spTree>
    <p:extLst>
      <p:ext uri="{BB962C8B-B14F-4D97-AF65-F5344CB8AC3E}">
        <p14:creationId xmlns:p14="http://schemas.microsoft.com/office/powerpoint/2010/main" val="39177336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2308" y="914400"/>
            <a:ext cx="94956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/>
              <a:t>Slaves accounted for one-third of the total southern population from 1790 to 1860</a:t>
            </a:r>
          </a:p>
        </p:txBody>
      </p:sp>
    </p:spTree>
    <p:extLst>
      <p:ext uri="{BB962C8B-B14F-4D97-AF65-F5344CB8AC3E}">
        <p14:creationId xmlns:p14="http://schemas.microsoft.com/office/powerpoint/2010/main" val="16761889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6613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683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131" y="0"/>
            <a:ext cx="9155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5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493" y="0"/>
            <a:ext cx="8528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139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749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83" y="0"/>
            <a:ext cx="12205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165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55" y="233362"/>
            <a:ext cx="9286875" cy="6391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47385" y="750277"/>
            <a:ext cx="199292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Americans flow into Mexico.</a:t>
            </a:r>
          </a:p>
          <a:p>
            <a:endParaRPr lang="en-US" sz="2400" dirty="0"/>
          </a:p>
          <a:p>
            <a:r>
              <a:rPr lang="en-US" sz="2400" dirty="0"/>
              <a:t>Some brought slaves.</a:t>
            </a:r>
          </a:p>
          <a:p>
            <a:endParaRPr lang="en-US" sz="2400" dirty="0"/>
          </a:p>
          <a:p>
            <a:r>
              <a:rPr lang="en-US" sz="2400" dirty="0"/>
              <a:t>Many called for self-rule rather than obey laws passed by Mexican Congress.</a:t>
            </a:r>
          </a:p>
        </p:txBody>
      </p:sp>
    </p:spTree>
    <p:extLst>
      <p:ext uri="{BB962C8B-B14F-4D97-AF65-F5344CB8AC3E}">
        <p14:creationId xmlns:p14="http://schemas.microsoft.com/office/powerpoint/2010/main" val="47904786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568" y="222061"/>
            <a:ext cx="7000875" cy="5514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2650" y="6013342"/>
            <a:ext cx="5873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General Antonio Lopez de Santa Anna, </a:t>
            </a:r>
          </a:p>
        </p:txBody>
      </p:sp>
    </p:spTree>
    <p:extLst>
      <p:ext uri="{BB962C8B-B14F-4D97-AF65-F5344CB8AC3E}">
        <p14:creationId xmlns:p14="http://schemas.microsoft.com/office/powerpoint/2010/main" val="36681874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34935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49356" y="2485292"/>
            <a:ext cx="18426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Battle of the Alamo, Feb. 23 to March 6,  1836</a:t>
            </a:r>
          </a:p>
        </p:txBody>
      </p:sp>
    </p:spTree>
    <p:extLst>
      <p:ext uri="{BB962C8B-B14F-4D97-AF65-F5344CB8AC3E}">
        <p14:creationId xmlns:p14="http://schemas.microsoft.com/office/powerpoint/2010/main" val="1408094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491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43446" y="1383323"/>
            <a:ext cx="37513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Texas declares independence, March 2, 1836</a:t>
            </a:r>
          </a:p>
        </p:txBody>
      </p:sp>
    </p:spTree>
    <p:extLst>
      <p:ext uri="{BB962C8B-B14F-4D97-AF65-F5344CB8AC3E}">
        <p14:creationId xmlns:p14="http://schemas.microsoft.com/office/powerpoint/2010/main" val="41305889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9140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0759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73" y="0"/>
            <a:ext cx="9281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8449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52" y="0"/>
            <a:ext cx="519608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92312" y="743919"/>
            <a:ext cx="571887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John Tyler</a:t>
            </a:r>
          </a:p>
          <a:p>
            <a:endParaRPr lang="en-US" sz="3200" b="1" dirty="0"/>
          </a:p>
          <a:p>
            <a:r>
              <a:rPr lang="en-US" sz="2800" dirty="0"/>
              <a:t>Became president when Harrison died</a:t>
            </a:r>
          </a:p>
          <a:p>
            <a:endParaRPr lang="en-US" sz="1200" dirty="0"/>
          </a:p>
          <a:p>
            <a:r>
              <a:rPr lang="en-US" sz="2800" dirty="0"/>
              <a:t>Former Democrat</a:t>
            </a:r>
          </a:p>
          <a:p>
            <a:endParaRPr lang="en-US" sz="1200" dirty="0"/>
          </a:p>
          <a:p>
            <a:r>
              <a:rPr lang="en-US" sz="2800" dirty="0"/>
              <a:t>Blocked Whig agenda</a:t>
            </a:r>
          </a:p>
          <a:p>
            <a:endParaRPr lang="en-US" sz="1200" dirty="0"/>
          </a:p>
          <a:p>
            <a:r>
              <a:rPr lang="en-US" sz="2800" dirty="0"/>
              <a:t>Cabinet resigned (except Webster)</a:t>
            </a:r>
          </a:p>
          <a:p>
            <a:endParaRPr lang="en-US" sz="1200" dirty="0"/>
          </a:p>
          <a:p>
            <a:r>
              <a:rPr lang="en-US" sz="2800" dirty="0"/>
              <a:t>Expelled from Whig party, 1841</a:t>
            </a:r>
          </a:p>
          <a:p>
            <a:endParaRPr lang="en-US" sz="1200" dirty="0"/>
          </a:p>
          <a:p>
            <a:r>
              <a:rPr lang="en-US" sz="2800" dirty="0"/>
              <a:t>“President without a party”</a:t>
            </a:r>
          </a:p>
        </p:txBody>
      </p:sp>
    </p:spTree>
    <p:extLst>
      <p:ext uri="{BB962C8B-B14F-4D97-AF65-F5344CB8AC3E}">
        <p14:creationId xmlns:p14="http://schemas.microsoft.com/office/powerpoint/2010/main" val="352258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0770" y="0"/>
            <a:ext cx="12772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380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59" y="0"/>
            <a:ext cx="10681495" cy="6035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3851" y="6152827"/>
            <a:ext cx="9562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Oregon Trail – Independence, Missouri to Oregon City</a:t>
            </a:r>
          </a:p>
        </p:txBody>
      </p:sp>
    </p:spTree>
    <p:extLst>
      <p:ext uri="{BB962C8B-B14F-4D97-AF65-F5344CB8AC3E}">
        <p14:creationId xmlns:p14="http://schemas.microsoft.com/office/powerpoint/2010/main" val="42805911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12228887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28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7559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94585" y="773723"/>
            <a:ext cx="478301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James Polk</a:t>
            </a:r>
          </a:p>
          <a:p>
            <a:endParaRPr lang="en-US" sz="3200" dirty="0"/>
          </a:p>
          <a:p>
            <a:r>
              <a:rPr lang="en-US" sz="2800" dirty="0"/>
              <a:t>Democrat, elected President in 1844</a:t>
            </a:r>
          </a:p>
          <a:p>
            <a:endParaRPr lang="en-US" sz="2800" dirty="0"/>
          </a:p>
          <a:p>
            <a:r>
              <a:rPr lang="en-US" sz="2800" dirty="0"/>
              <a:t>Expansionist</a:t>
            </a:r>
          </a:p>
          <a:p>
            <a:endParaRPr lang="en-US" sz="2800" dirty="0"/>
          </a:p>
          <a:p>
            <a:r>
              <a:rPr lang="en-US" sz="2800" dirty="0"/>
              <a:t>Wanted to annex Texas immediately</a:t>
            </a:r>
          </a:p>
          <a:p>
            <a:endParaRPr lang="en-US" sz="2800" dirty="0"/>
          </a:p>
          <a:p>
            <a:r>
              <a:rPr lang="en-US" sz="2800" dirty="0"/>
              <a:t>Wanted to seize Oregon territory</a:t>
            </a:r>
          </a:p>
        </p:txBody>
      </p:sp>
    </p:spTree>
    <p:extLst>
      <p:ext uri="{BB962C8B-B14F-4D97-AF65-F5344CB8AC3E}">
        <p14:creationId xmlns:p14="http://schemas.microsoft.com/office/powerpoint/2010/main" val="4466033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0536" y="0"/>
            <a:ext cx="1309253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2370" y="515815"/>
            <a:ext cx="3915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“Manifest Destiny”</a:t>
            </a:r>
          </a:p>
        </p:txBody>
      </p:sp>
    </p:spTree>
    <p:extLst>
      <p:ext uri="{BB962C8B-B14F-4D97-AF65-F5344CB8AC3E}">
        <p14:creationId xmlns:p14="http://schemas.microsoft.com/office/powerpoint/2010/main" val="39019321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57" y="0"/>
            <a:ext cx="693814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34400" y="1172308"/>
            <a:ext cx="27666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1846 </a:t>
            </a:r>
            <a:r>
              <a:rPr lang="en-US" sz="3600" dirty="0" err="1"/>
              <a:t>Orgeon</a:t>
            </a:r>
            <a:r>
              <a:rPr lang="en-US" sz="3600" dirty="0"/>
              <a:t> Treaty settled Oregon boundary dispute by establishing border at 49</a:t>
            </a:r>
            <a:r>
              <a:rPr lang="en-US" sz="3600" baseline="30000" dirty="0"/>
              <a:t>th</a:t>
            </a:r>
            <a:r>
              <a:rPr lang="en-US" sz="3600" dirty="0"/>
              <a:t> parallel</a:t>
            </a:r>
          </a:p>
        </p:txBody>
      </p:sp>
    </p:spTree>
    <p:extLst>
      <p:ext uri="{BB962C8B-B14F-4D97-AF65-F5344CB8AC3E}">
        <p14:creationId xmlns:p14="http://schemas.microsoft.com/office/powerpoint/2010/main" val="80545865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7983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246" y="0"/>
            <a:ext cx="7989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0438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92" y="0"/>
            <a:ext cx="10384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9950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04787"/>
            <a:ext cx="9525000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5394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83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9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867</Words>
  <Application>Microsoft Office PowerPoint</Application>
  <PresentationFormat>Widescreen</PresentationFormat>
  <Paragraphs>178</Paragraphs>
  <Slides>101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5" baseType="lpstr">
      <vt:lpstr>Arial</vt:lpstr>
      <vt:lpstr>Calibri</vt:lpstr>
      <vt:lpstr>Calibri Light</vt:lpstr>
      <vt:lpstr>Office Theme</vt:lpstr>
      <vt:lpstr>The “Market Revolution”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Rational Religion</vt:lpstr>
      <vt:lpstr>Second Great Awakening</vt:lpstr>
      <vt:lpstr>Religious Revivalism</vt:lpstr>
      <vt:lpstr>Religious Revivalism, continued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Romanticism in America</vt:lpstr>
      <vt:lpstr>Transcendentalist Movement </vt:lpstr>
      <vt:lpstr>An American Literature</vt:lpstr>
      <vt:lpstr>An American Literature, continued</vt:lpstr>
      <vt:lpstr>Politics in an Oyster House (1848)</vt:lpstr>
      <vt:lpstr>PowerPoint Presentation</vt:lpstr>
      <vt:lpstr>PowerPoint Presentation</vt:lpstr>
      <vt:lpstr>Antebellum Social Reform Movements: Women’s Rights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Abolitionism and the Role of Women</vt:lpstr>
      <vt:lpstr>PowerPoint Presentation</vt:lpstr>
      <vt:lpstr>Black Anti-Slavery Activity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Navin</dc:creator>
  <cp:lastModifiedBy>John Navin</cp:lastModifiedBy>
  <cp:revision>44</cp:revision>
  <dcterms:created xsi:type="dcterms:W3CDTF">2018-03-20T17:49:54Z</dcterms:created>
  <dcterms:modified xsi:type="dcterms:W3CDTF">2021-04-13T15:59:56Z</dcterms:modified>
</cp:coreProperties>
</file>