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72" r:id="rId5"/>
    <p:sldId id="261" r:id="rId6"/>
    <p:sldId id="263" r:id="rId7"/>
    <p:sldId id="264" r:id="rId8"/>
    <p:sldId id="283" r:id="rId9"/>
    <p:sldId id="279" r:id="rId10"/>
    <p:sldId id="276" r:id="rId11"/>
    <p:sldId id="280" r:id="rId12"/>
    <p:sldId id="284" r:id="rId13"/>
    <p:sldId id="282" r:id="rId14"/>
    <p:sldId id="278" r:id="rId15"/>
    <p:sldId id="267" r:id="rId16"/>
    <p:sldId id="273" r:id="rId17"/>
    <p:sldId id="285" r:id="rId18"/>
    <p:sldId id="268" r:id="rId19"/>
    <p:sldId id="286" r:id="rId20"/>
    <p:sldId id="299" r:id="rId21"/>
    <p:sldId id="288" r:id="rId22"/>
    <p:sldId id="290" r:id="rId23"/>
    <p:sldId id="289" r:id="rId24"/>
    <p:sldId id="300" r:id="rId25"/>
    <p:sldId id="291" r:id="rId26"/>
    <p:sldId id="292" r:id="rId27"/>
    <p:sldId id="306" r:id="rId28"/>
    <p:sldId id="293" r:id="rId29"/>
    <p:sldId id="312" r:id="rId30"/>
    <p:sldId id="311" r:id="rId31"/>
    <p:sldId id="466" r:id="rId32"/>
    <p:sldId id="313" r:id="rId33"/>
    <p:sldId id="302" r:id="rId34"/>
    <p:sldId id="335" r:id="rId35"/>
    <p:sldId id="337" r:id="rId36"/>
    <p:sldId id="339" r:id="rId37"/>
    <p:sldId id="314" r:id="rId38"/>
    <p:sldId id="303" r:id="rId39"/>
    <p:sldId id="304" r:id="rId40"/>
    <p:sldId id="305" r:id="rId41"/>
    <p:sldId id="342" r:id="rId42"/>
    <p:sldId id="343" r:id="rId43"/>
    <p:sldId id="345" r:id="rId44"/>
    <p:sldId id="334" r:id="rId45"/>
    <p:sldId id="347" r:id="rId46"/>
    <p:sldId id="341" r:id="rId47"/>
    <p:sldId id="344" r:id="rId48"/>
    <p:sldId id="338" r:id="rId49"/>
    <p:sldId id="346" r:id="rId50"/>
    <p:sldId id="348" r:id="rId51"/>
    <p:sldId id="352" r:id="rId52"/>
    <p:sldId id="361" r:id="rId53"/>
    <p:sldId id="315" r:id="rId54"/>
    <p:sldId id="296" r:id="rId55"/>
    <p:sldId id="323" r:id="rId56"/>
    <p:sldId id="317" r:id="rId57"/>
    <p:sldId id="324" r:id="rId58"/>
    <p:sldId id="297" r:id="rId59"/>
    <p:sldId id="321" r:id="rId60"/>
    <p:sldId id="332" r:id="rId61"/>
    <p:sldId id="320" r:id="rId62"/>
    <p:sldId id="326" r:id="rId63"/>
    <p:sldId id="360" r:id="rId64"/>
    <p:sldId id="354" r:id="rId65"/>
    <p:sldId id="355" r:id="rId66"/>
    <p:sldId id="325" r:id="rId67"/>
    <p:sldId id="358" r:id="rId68"/>
    <p:sldId id="356" r:id="rId69"/>
    <p:sldId id="359" r:id="rId70"/>
    <p:sldId id="357" r:id="rId71"/>
    <p:sldId id="327" r:id="rId72"/>
    <p:sldId id="329" r:id="rId73"/>
    <p:sldId id="328" r:id="rId74"/>
    <p:sldId id="370" r:id="rId75"/>
    <p:sldId id="330" r:id="rId76"/>
    <p:sldId id="331" r:id="rId77"/>
    <p:sldId id="362" r:id="rId78"/>
    <p:sldId id="371" r:id="rId79"/>
    <p:sldId id="363" r:id="rId80"/>
    <p:sldId id="374" r:id="rId81"/>
    <p:sldId id="372" r:id="rId82"/>
    <p:sldId id="373" r:id="rId83"/>
    <p:sldId id="375" r:id="rId84"/>
    <p:sldId id="364" r:id="rId85"/>
    <p:sldId id="366" r:id="rId86"/>
    <p:sldId id="367" r:id="rId87"/>
    <p:sldId id="368" r:id="rId88"/>
    <p:sldId id="369" r:id="rId89"/>
    <p:sldId id="383" r:id="rId90"/>
    <p:sldId id="376" r:id="rId91"/>
    <p:sldId id="386" r:id="rId92"/>
    <p:sldId id="384" r:id="rId93"/>
    <p:sldId id="389" r:id="rId94"/>
    <p:sldId id="394" r:id="rId95"/>
    <p:sldId id="377" r:id="rId96"/>
    <p:sldId id="387" r:id="rId97"/>
    <p:sldId id="391" r:id="rId98"/>
    <p:sldId id="395" r:id="rId99"/>
    <p:sldId id="393" r:id="rId100"/>
    <p:sldId id="392" r:id="rId101"/>
    <p:sldId id="390" r:id="rId102"/>
    <p:sldId id="407" r:id="rId103"/>
    <p:sldId id="405" r:id="rId104"/>
    <p:sldId id="410" r:id="rId105"/>
    <p:sldId id="408" r:id="rId106"/>
    <p:sldId id="409" r:id="rId107"/>
    <p:sldId id="379" r:id="rId108"/>
    <p:sldId id="412" r:id="rId109"/>
    <p:sldId id="380" r:id="rId110"/>
    <p:sldId id="396" r:id="rId111"/>
    <p:sldId id="413" r:id="rId112"/>
    <p:sldId id="399" r:id="rId113"/>
    <p:sldId id="397" r:id="rId114"/>
    <p:sldId id="411" r:id="rId115"/>
    <p:sldId id="398" r:id="rId116"/>
    <p:sldId id="401" r:id="rId117"/>
    <p:sldId id="416" r:id="rId118"/>
    <p:sldId id="402" r:id="rId119"/>
    <p:sldId id="415" r:id="rId120"/>
    <p:sldId id="403" r:id="rId121"/>
    <p:sldId id="421" r:id="rId122"/>
    <p:sldId id="417" r:id="rId123"/>
    <p:sldId id="414" r:id="rId124"/>
    <p:sldId id="436" r:id="rId125"/>
    <p:sldId id="424" r:id="rId126"/>
    <p:sldId id="422" r:id="rId127"/>
    <p:sldId id="426" r:id="rId128"/>
    <p:sldId id="437" r:id="rId129"/>
    <p:sldId id="404" r:id="rId130"/>
    <p:sldId id="427" r:id="rId131"/>
    <p:sldId id="441" r:id="rId132"/>
    <p:sldId id="439" r:id="rId133"/>
    <p:sldId id="438" r:id="rId134"/>
    <p:sldId id="429" r:id="rId135"/>
    <p:sldId id="428" r:id="rId136"/>
    <p:sldId id="430" r:id="rId137"/>
    <p:sldId id="431" r:id="rId138"/>
    <p:sldId id="440" r:id="rId139"/>
    <p:sldId id="432" r:id="rId140"/>
    <p:sldId id="433" r:id="rId141"/>
    <p:sldId id="442" r:id="rId142"/>
    <p:sldId id="434" r:id="rId143"/>
    <p:sldId id="457" r:id="rId144"/>
    <p:sldId id="454" r:id="rId145"/>
    <p:sldId id="455" r:id="rId146"/>
    <p:sldId id="435" r:id="rId147"/>
    <p:sldId id="423" r:id="rId148"/>
    <p:sldId id="443" r:id="rId149"/>
    <p:sldId id="444" r:id="rId150"/>
    <p:sldId id="459" r:id="rId151"/>
    <p:sldId id="460" r:id="rId152"/>
    <p:sldId id="456" r:id="rId153"/>
    <p:sldId id="458" r:id="rId154"/>
    <p:sldId id="446" r:id="rId155"/>
    <p:sldId id="462" r:id="rId156"/>
    <p:sldId id="461" r:id="rId157"/>
    <p:sldId id="448" r:id="rId158"/>
    <p:sldId id="450" r:id="rId159"/>
    <p:sldId id="465" r:id="rId160"/>
    <p:sldId id="464" r:id="rId161"/>
    <p:sldId id="449" r:id="rId162"/>
    <p:sldId id="463" r:id="rId163"/>
    <p:sldId id="451" r:id="rId1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243C36-1940-4D47-86E6-EB63C1A4D957}"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CF494-7498-4021-9E4B-70E4D816E83E}" type="slidenum">
              <a:rPr lang="en-US" smtClean="0"/>
              <a:t>‹#›</a:t>
            </a:fld>
            <a:endParaRPr lang="en-US"/>
          </a:p>
        </p:txBody>
      </p:sp>
    </p:spTree>
    <p:extLst>
      <p:ext uri="{BB962C8B-B14F-4D97-AF65-F5344CB8AC3E}">
        <p14:creationId xmlns:p14="http://schemas.microsoft.com/office/powerpoint/2010/main" val="1627385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243C36-1940-4D47-86E6-EB63C1A4D957}"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CF494-7498-4021-9E4B-70E4D816E83E}" type="slidenum">
              <a:rPr lang="en-US" smtClean="0"/>
              <a:t>‹#›</a:t>
            </a:fld>
            <a:endParaRPr lang="en-US"/>
          </a:p>
        </p:txBody>
      </p:sp>
    </p:spTree>
    <p:extLst>
      <p:ext uri="{BB962C8B-B14F-4D97-AF65-F5344CB8AC3E}">
        <p14:creationId xmlns:p14="http://schemas.microsoft.com/office/powerpoint/2010/main" val="1982507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243C36-1940-4D47-86E6-EB63C1A4D957}"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CF494-7498-4021-9E4B-70E4D816E83E}" type="slidenum">
              <a:rPr lang="en-US" smtClean="0"/>
              <a:t>‹#›</a:t>
            </a:fld>
            <a:endParaRPr lang="en-US"/>
          </a:p>
        </p:txBody>
      </p:sp>
    </p:spTree>
    <p:extLst>
      <p:ext uri="{BB962C8B-B14F-4D97-AF65-F5344CB8AC3E}">
        <p14:creationId xmlns:p14="http://schemas.microsoft.com/office/powerpoint/2010/main" val="2582697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243C36-1940-4D47-86E6-EB63C1A4D957}"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CF494-7498-4021-9E4B-70E4D816E83E}" type="slidenum">
              <a:rPr lang="en-US" smtClean="0"/>
              <a:t>‹#›</a:t>
            </a:fld>
            <a:endParaRPr lang="en-US"/>
          </a:p>
        </p:txBody>
      </p:sp>
    </p:spTree>
    <p:extLst>
      <p:ext uri="{BB962C8B-B14F-4D97-AF65-F5344CB8AC3E}">
        <p14:creationId xmlns:p14="http://schemas.microsoft.com/office/powerpoint/2010/main" val="806183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243C36-1940-4D47-86E6-EB63C1A4D957}"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CF494-7498-4021-9E4B-70E4D816E83E}" type="slidenum">
              <a:rPr lang="en-US" smtClean="0"/>
              <a:t>‹#›</a:t>
            </a:fld>
            <a:endParaRPr lang="en-US"/>
          </a:p>
        </p:txBody>
      </p:sp>
    </p:spTree>
    <p:extLst>
      <p:ext uri="{BB962C8B-B14F-4D97-AF65-F5344CB8AC3E}">
        <p14:creationId xmlns:p14="http://schemas.microsoft.com/office/powerpoint/2010/main" val="835084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243C36-1940-4D47-86E6-EB63C1A4D957}"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1CF494-7498-4021-9E4B-70E4D816E83E}" type="slidenum">
              <a:rPr lang="en-US" smtClean="0"/>
              <a:t>‹#›</a:t>
            </a:fld>
            <a:endParaRPr lang="en-US"/>
          </a:p>
        </p:txBody>
      </p:sp>
    </p:spTree>
    <p:extLst>
      <p:ext uri="{BB962C8B-B14F-4D97-AF65-F5344CB8AC3E}">
        <p14:creationId xmlns:p14="http://schemas.microsoft.com/office/powerpoint/2010/main" val="3533090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243C36-1940-4D47-86E6-EB63C1A4D957}" type="datetimeFigureOut">
              <a:rPr lang="en-US" smtClean="0"/>
              <a:t>2/23/2021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1CF494-7498-4021-9E4B-70E4D816E83E}" type="slidenum">
              <a:rPr lang="en-US" smtClean="0"/>
              <a:t>‹#›</a:t>
            </a:fld>
            <a:endParaRPr lang="en-US"/>
          </a:p>
        </p:txBody>
      </p:sp>
    </p:spTree>
    <p:extLst>
      <p:ext uri="{BB962C8B-B14F-4D97-AF65-F5344CB8AC3E}">
        <p14:creationId xmlns:p14="http://schemas.microsoft.com/office/powerpoint/2010/main" val="2563415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243C36-1940-4D47-86E6-EB63C1A4D957}" type="datetimeFigureOut">
              <a:rPr lang="en-US" smtClean="0"/>
              <a:t>2/23/2021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1CF494-7498-4021-9E4B-70E4D816E83E}" type="slidenum">
              <a:rPr lang="en-US" smtClean="0"/>
              <a:t>‹#›</a:t>
            </a:fld>
            <a:endParaRPr lang="en-US"/>
          </a:p>
        </p:txBody>
      </p:sp>
    </p:spTree>
    <p:extLst>
      <p:ext uri="{BB962C8B-B14F-4D97-AF65-F5344CB8AC3E}">
        <p14:creationId xmlns:p14="http://schemas.microsoft.com/office/powerpoint/2010/main" val="389352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243C36-1940-4D47-86E6-EB63C1A4D957}" type="datetimeFigureOut">
              <a:rPr lang="en-US" smtClean="0"/>
              <a:t>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1CF494-7498-4021-9E4B-70E4D816E83E}" type="slidenum">
              <a:rPr lang="en-US" smtClean="0"/>
              <a:t>‹#›</a:t>
            </a:fld>
            <a:endParaRPr lang="en-US"/>
          </a:p>
        </p:txBody>
      </p:sp>
    </p:spTree>
    <p:extLst>
      <p:ext uri="{BB962C8B-B14F-4D97-AF65-F5344CB8AC3E}">
        <p14:creationId xmlns:p14="http://schemas.microsoft.com/office/powerpoint/2010/main" val="4243075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243C36-1940-4D47-86E6-EB63C1A4D957}"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1CF494-7498-4021-9E4B-70E4D816E83E}" type="slidenum">
              <a:rPr lang="en-US" smtClean="0"/>
              <a:t>‹#›</a:t>
            </a:fld>
            <a:endParaRPr lang="en-US"/>
          </a:p>
        </p:txBody>
      </p:sp>
    </p:spTree>
    <p:extLst>
      <p:ext uri="{BB962C8B-B14F-4D97-AF65-F5344CB8AC3E}">
        <p14:creationId xmlns:p14="http://schemas.microsoft.com/office/powerpoint/2010/main" val="4003993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243C36-1940-4D47-86E6-EB63C1A4D957}"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1CF494-7498-4021-9E4B-70E4D816E83E}" type="slidenum">
              <a:rPr lang="en-US" smtClean="0"/>
              <a:t>‹#›</a:t>
            </a:fld>
            <a:endParaRPr lang="en-US"/>
          </a:p>
        </p:txBody>
      </p:sp>
    </p:spTree>
    <p:extLst>
      <p:ext uri="{BB962C8B-B14F-4D97-AF65-F5344CB8AC3E}">
        <p14:creationId xmlns:p14="http://schemas.microsoft.com/office/powerpoint/2010/main" val="1102837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243C36-1940-4D47-86E6-EB63C1A4D957}" type="datetimeFigureOut">
              <a:rPr lang="en-US" smtClean="0"/>
              <a:t>2/23/2021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1CF494-7498-4021-9E4B-70E4D816E83E}" type="slidenum">
              <a:rPr lang="en-US" smtClean="0"/>
              <a:t>‹#›</a:t>
            </a:fld>
            <a:endParaRPr lang="en-US"/>
          </a:p>
        </p:txBody>
      </p:sp>
    </p:spTree>
    <p:extLst>
      <p:ext uri="{BB962C8B-B14F-4D97-AF65-F5344CB8AC3E}">
        <p14:creationId xmlns:p14="http://schemas.microsoft.com/office/powerpoint/2010/main" val="1137561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6839" y="268810"/>
            <a:ext cx="4517501" cy="6309360"/>
          </a:xfrm>
          <a:prstGeom prst="rect">
            <a:avLst/>
          </a:prstGeom>
        </p:spPr>
      </p:pic>
      <p:sp>
        <p:nvSpPr>
          <p:cNvPr id="5" name="TextBox 4"/>
          <p:cNvSpPr txBox="1"/>
          <p:nvPr/>
        </p:nvSpPr>
        <p:spPr>
          <a:xfrm>
            <a:off x="6733309" y="760021"/>
            <a:ext cx="4476997" cy="6001643"/>
          </a:xfrm>
          <a:prstGeom prst="rect">
            <a:avLst/>
          </a:prstGeom>
          <a:noFill/>
        </p:spPr>
        <p:txBody>
          <a:bodyPr wrap="square" rtlCol="0">
            <a:spAutoFit/>
          </a:bodyPr>
          <a:lstStyle/>
          <a:p>
            <a:r>
              <a:rPr lang="en-US" sz="3600" dirty="0"/>
              <a:t>Articles of Confederation</a:t>
            </a:r>
          </a:p>
          <a:p>
            <a:endParaRPr lang="en-US" sz="2400" dirty="0"/>
          </a:p>
          <a:p>
            <a:r>
              <a:rPr lang="en-US" sz="2400" dirty="0"/>
              <a:t>Served as first constitution of the United States</a:t>
            </a:r>
          </a:p>
          <a:p>
            <a:endParaRPr lang="en-US" sz="2400" dirty="0"/>
          </a:p>
          <a:p>
            <a:r>
              <a:rPr lang="en-US" sz="2400" dirty="0"/>
              <a:t>Created a government in which states were strong and the central government was weak</a:t>
            </a:r>
          </a:p>
          <a:p>
            <a:endParaRPr lang="en-US" sz="2400" dirty="0"/>
          </a:p>
          <a:p>
            <a:r>
              <a:rPr lang="en-US" sz="2400" dirty="0"/>
              <a:t>Proposed in 1777</a:t>
            </a:r>
          </a:p>
          <a:p>
            <a:endParaRPr lang="en-US" sz="2400" dirty="0"/>
          </a:p>
          <a:p>
            <a:r>
              <a:rPr lang="en-US" sz="2400" dirty="0"/>
              <a:t>Ratification delayed until 1781</a:t>
            </a:r>
          </a:p>
          <a:p>
            <a:endParaRPr lang="en-US" sz="2400" dirty="0"/>
          </a:p>
          <a:p>
            <a:endParaRPr lang="en-US" sz="2400" dirty="0"/>
          </a:p>
        </p:txBody>
      </p:sp>
    </p:spTree>
    <p:extLst>
      <p:ext uri="{BB962C8B-B14F-4D97-AF65-F5344CB8AC3E}">
        <p14:creationId xmlns:p14="http://schemas.microsoft.com/office/powerpoint/2010/main" val="1665143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9932" y="511445"/>
            <a:ext cx="11112285" cy="6309420"/>
          </a:xfrm>
          <a:prstGeom prst="rect">
            <a:avLst/>
          </a:prstGeom>
          <a:noFill/>
        </p:spPr>
        <p:txBody>
          <a:bodyPr wrap="square" rtlCol="0">
            <a:spAutoFit/>
          </a:bodyPr>
          <a:lstStyle/>
          <a:p>
            <a:r>
              <a:rPr lang="en-US" sz="3600" dirty="0"/>
              <a:t>“I've labored hard all my days and fared hard.  I have been greatly abused, have been obliged to do more than my part in the war, been loaded with class rates, town rates, province rates, Continental rates and all rates ... been pulled and hauled by sheriffs, constables and collectors, and had my cattle sold for less than they were worth ... The great men are going to get all we have and I think it is time for us to rise and put a stop to it, and have no more courts, nor sheriffs, nor collectors nor lawyers.”</a:t>
            </a:r>
          </a:p>
          <a:p>
            <a:endParaRPr lang="en-US" sz="3600" dirty="0"/>
          </a:p>
          <a:p>
            <a:r>
              <a:rPr lang="en-US" sz="3600" i="1" dirty="0"/>
              <a:t>                       Massachusetts Farmer “Plough Jogger,” 1786</a:t>
            </a:r>
          </a:p>
        </p:txBody>
      </p:sp>
    </p:spTree>
    <p:extLst>
      <p:ext uri="{BB962C8B-B14F-4D97-AF65-F5344CB8AC3E}">
        <p14:creationId xmlns:p14="http://schemas.microsoft.com/office/powerpoint/2010/main" val="12892345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3500" y="204787"/>
            <a:ext cx="9525000" cy="6448425"/>
          </a:xfrm>
          <a:prstGeom prst="rect">
            <a:avLst/>
          </a:prstGeom>
        </p:spPr>
      </p:pic>
    </p:spTree>
    <p:extLst>
      <p:ext uri="{BB962C8B-B14F-4D97-AF65-F5344CB8AC3E}">
        <p14:creationId xmlns:p14="http://schemas.microsoft.com/office/powerpoint/2010/main" val="5511921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3500" y="204787"/>
            <a:ext cx="9525000" cy="6448425"/>
          </a:xfrm>
          <a:prstGeom prst="rect">
            <a:avLst/>
          </a:prstGeom>
        </p:spPr>
      </p:pic>
    </p:spTree>
    <p:extLst>
      <p:ext uri="{BB962C8B-B14F-4D97-AF65-F5344CB8AC3E}">
        <p14:creationId xmlns:p14="http://schemas.microsoft.com/office/powerpoint/2010/main" val="10806420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95292" y="0"/>
            <a:ext cx="10103167" cy="6858000"/>
          </a:xfrm>
          <a:prstGeom prst="rect">
            <a:avLst/>
          </a:prstGeom>
        </p:spPr>
      </p:pic>
    </p:spTree>
    <p:extLst>
      <p:ext uri="{BB962C8B-B14F-4D97-AF65-F5344CB8AC3E}">
        <p14:creationId xmlns:p14="http://schemas.microsoft.com/office/powerpoint/2010/main" val="26843693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7107" y="0"/>
            <a:ext cx="11430000" cy="6858000"/>
          </a:xfrm>
          <a:prstGeom prst="rect">
            <a:avLst/>
          </a:prstGeom>
        </p:spPr>
      </p:pic>
    </p:spTree>
    <p:extLst>
      <p:ext uri="{BB962C8B-B14F-4D97-AF65-F5344CB8AC3E}">
        <p14:creationId xmlns:p14="http://schemas.microsoft.com/office/powerpoint/2010/main" val="13153155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525799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2933" y="0"/>
            <a:ext cx="10542979" cy="5943600"/>
          </a:xfrm>
          <a:prstGeom prst="rect">
            <a:avLst/>
          </a:prstGeom>
        </p:spPr>
      </p:pic>
      <p:sp>
        <p:nvSpPr>
          <p:cNvPr id="4" name="TextBox 3"/>
          <p:cNvSpPr txBox="1"/>
          <p:nvPr/>
        </p:nvSpPr>
        <p:spPr>
          <a:xfrm>
            <a:off x="697424" y="6106332"/>
            <a:ext cx="10817817" cy="461665"/>
          </a:xfrm>
          <a:prstGeom prst="rect">
            <a:avLst/>
          </a:prstGeom>
          <a:noFill/>
        </p:spPr>
        <p:txBody>
          <a:bodyPr wrap="square" rtlCol="0">
            <a:spAutoFit/>
          </a:bodyPr>
          <a:lstStyle/>
          <a:p>
            <a:r>
              <a:rPr lang="en-US" sz="2400" dirty="0"/>
              <a:t>Vice President Aaron Burr kills Alexander Hamilton in illegal duel in New Jersey, 1804</a:t>
            </a:r>
          </a:p>
        </p:txBody>
      </p:sp>
    </p:spTree>
    <p:extLst>
      <p:ext uri="{BB962C8B-B14F-4D97-AF65-F5344CB8AC3E}">
        <p14:creationId xmlns:p14="http://schemas.microsoft.com/office/powerpoint/2010/main" val="3164002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2366820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4707" y="0"/>
            <a:ext cx="6858000" cy="6858000"/>
          </a:xfrm>
          <a:prstGeom prst="rect">
            <a:avLst/>
          </a:prstGeom>
        </p:spPr>
      </p:pic>
    </p:spTree>
    <p:extLst>
      <p:ext uri="{BB962C8B-B14F-4D97-AF65-F5344CB8AC3E}">
        <p14:creationId xmlns:p14="http://schemas.microsoft.com/office/powerpoint/2010/main" val="41316413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926695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59517" y="0"/>
            <a:ext cx="9144000" cy="6858000"/>
          </a:xfrm>
          <a:prstGeom prst="rect">
            <a:avLst/>
          </a:prstGeom>
        </p:spPr>
      </p:pic>
    </p:spTree>
    <p:extLst>
      <p:ext uri="{BB962C8B-B14F-4D97-AF65-F5344CB8AC3E}">
        <p14:creationId xmlns:p14="http://schemas.microsoft.com/office/powerpoint/2010/main" val="3713850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80522" y="0"/>
            <a:ext cx="10058400" cy="6858000"/>
          </a:xfrm>
          <a:prstGeom prst="rect">
            <a:avLst/>
          </a:prstGeom>
        </p:spPr>
      </p:pic>
    </p:spTree>
    <p:extLst>
      <p:ext uri="{BB962C8B-B14F-4D97-AF65-F5344CB8AC3E}">
        <p14:creationId xmlns:p14="http://schemas.microsoft.com/office/powerpoint/2010/main" val="26822133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1907" y="0"/>
            <a:ext cx="10042886" cy="6858000"/>
          </a:xfrm>
          <a:prstGeom prst="rect">
            <a:avLst/>
          </a:prstGeom>
        </p:spPr>
      </p:pic>
    </p:spTree>
    <p:extLst>
      <p:ext uri="{BB962C8B-B14F-4D97-AF65-F5344CB8AC3E}">
        <p14:creationId xmlns:p14="http://schemas.microsoft.com/office/powerpoint/2010/main" val="27339004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368851" cy="6858000"/>
          </a:xfrm>
          <a:prstGeom prst="rect">
            <a:avLst/>
          </a:prstGeom>
        </p:spPr>
      </p:pic>
      <p:pic>
        <p:nvPicPr>
          <p:cNvPr id="3" name="Picture 2"/>
          <p:cNvPicPr>
            <a:picLocks noChangeAspect="1"/>
          </p:cNvPicPr>
          <p:nvPr/>
        </p:nvPicPr>
        <p:blipFill>
          <a:blip r:embed="rId3"/>
          <a:stretch>
            <a:fillRect/>
          </a:stretch>
        </p:blipFill>
        <p:spPr>
          <a:xfrm>
            <a:off x="9368851" y="2128918"/>
            <a:ext cx="2807097" cy="2011680"/>
          </a:xfrm>
          <a:prstGeom prst="rect">
            <a:avLst/>
          </a:prstGeom>
        </p:spPr>
      </p:pic>
      <p:sp>
        <p:nvSpPr>
          <p:cNvPr id="4" name="TextBox 3"/>
          <p:cNvSpPr txBox="1"/>
          <p:nvPr/>
        </p:nvSpPr>
        <p:spPr>
          <a:xfrm>
            <a:off x="9546956" y="4494508"/>
            <a:ext cx="2448732" cy="1938992"/>
          </a:xfrm>
          <a:prstGeom prst="rect">
            <a:avLst/>
          </a:prstGeom>
          <a:noFill/>
        </p:spPr>
        <p:txBody>
          <a:bodyPr wrap="square" rtlCol="0">
            <a:spAutoFit/>
          </a:bodyPr>
          <a:lstStyle/>
          <a:p>
            <a:r>
              <a:rPr lang="en-US" sz="2400" dirty="0"/>
              <a:t>James Madison, Democratic-Republican, elected 1808, reelected 1812</a:t>
            </a:r>
          </a:p>
        </p:txBody>
      </p:sp>
    </p:spTree>
    <p:extLst>
      <p:ext uri="{BB962C8B-B14F-4D97-AF65-F5344CB8AC3E}">
        <p14:creationId xmlns:p14="http://schemas.microsoft.com/office/powerpoint/2010/main" val="3280901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0286" y="0"/>
            <a:ext cx="9260169" cy="6858000"/>
          </a:xfrm>
          <a:prstGeom prst="rect">
            <a:avLst/>
          </a:prstGeom>
        </p:spPr>
      </p:pic>
    </p:spTree>
    <p:extLst>
      <p:ext uri="{BB962C8B-B14F-4D97-AF65-F5344CB8AC3E}">
        <p14:creationId xmlns:p14="http://schemas.microsoft.com/office/powerpoint/2010/main" val="283018119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3572627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388608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4987492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74379150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85753" y="0"/>
            <a:ext cx="5280662" cy="6858000"/>
          </a:xfrm>
          <a:prstGeom prst="rect">
            <a:avLst/>
          </a:prstGeom>
        </p:spPr>
      </p:pic>
    </p:spTree>
    <p:extLst>
      <p:ext uri="{BB962C8B-B14F-4D97-AF65-F5344CB8AC3E}">
        <p14:creationId xmlns:p14="http://schemas.microsoft.com/office/powerpoint/2010/main" val="31945021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4915" y="139485"/>
            <a:ext cx="10590404" cy="5943600"/>
          </a:xfrm>
          <a:prstGeom prst="rect">
            <a:avLst/>
          </a:prstGeom>
        </p:spPr>
      </p:pic>
      <p:sp>
        <p:nvSpPr>
          <p:cNvPr id="3" name="TextBox 2"/>
          <p:cNvSpPr txBox="1"/>
          <p:nvPr/>
        </p:nvSpPr>
        <p:spPr>
          <a:xfrm>
            <a:off x="774915" y="6276814"/>
            <a:ext cx="10507851" cy="523220"/>
          </a:xfrm>
          <a:prstGeom prst="rect">
            <a:avLst/>
          </a:prstGeom>
          <a:noFill/>
        </p:spPr>
        <p:txBody>
          <a:bodyPr wrap="square" rtlCol="0">
            <a:spAutoFit/>
          </a:bodyPr>
          <a:lstStyle/>
          <a:p>
            <a:pPr algn="ctr"/>
            <a:r>
              <a:rPr lang="en-US" sz="2800" b="1" dirty="0"/>
              <a:t>British troops burn the White House, August 1814</a:t>
            </a:r>
          </a:p>
        </p:txBody>
      </p:sp>
    </p:spTree>
    <p:extLst>
      <p:ext uri="{BB962C8B-B14F-4D97-AF65-F5344CB8AC3E}">
        <p14:creationId xmlns:p14="http://schemas.microsoft.com/office/powerpoint/2010/main" val="295503733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8482" y="0"/>
            <a:ext cx="9849257" cy="6858000"/>
          </a:xfrm>
          <a:prstGeom prst="rect">
            <a:avLst/>
          </a:prstGeom>
        </p:spPr>
      </p:pic>
    </p:spTree>
    <p:extLst>
      <p:ext uri="{BB962C8B-B14F-4D97-AF65-F5344CB8AC3E}">
        <p14:creationId xmlns:p14="http://schemas.microsoft.com/office/powerpoint/2010/main" val="887428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1836160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37741" y="0"/>
            <a:ext cx="10287000" cy="6858000"/>
          </a:xfrm>
          <a:prstGeom prst="rect">
            <a:avLst/>
          </a:prstGeom>
        </p:spPr>
      </p:pic>
    </p:spTree>
    <p:extLst>
      <p:ext uri="{BB962C8B-B14F-4D97-AF65-F5344CB8AC3E}">
        <p14:creationId xmlns:p14="http://schemas.microsoft.com/office/powerpoint/2010/main" val="268254074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1122" y="0"/>
            <a:ext cx="9144000" cy="6858000"/>
          </a:xfrm>
          <a:prstGeom prst="rect">
            <a:avLst/>
          </a:prstGeom>
        </p:spPr>
      </p:pic>
    </p:spTree>
    <p:extLst>
      <p:ext uri="{BB962C8B-B14F-4D97-AF65-F5344CB8AC3E}">
        <p14:creationId xmlns:p14="http://schemas.microsoft.com/office/powerpoint/2010/main" val="35111534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4019" y="0"/>
            <a:ext cx="9144000" cy="6858000"/>
          </a:xfrm>
          <a:prstGeom prst="rect">
            <a:avLst/>
          </a:prstGeom>
        </p:spPr>
      </p:pic>
    </p:spTree>
    <p:extLst>
      <p:ext uri="{BB962C8B-B14F-4D97-AF65-F5344CB8AC3E}">
        <p14:creationId xmlns:p14="http://schemas.microsoft.com/office/powerpoint/2010/main" val="159273909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374400" cy="6858000"/>
          </a:xfrm>
          <a:prstGeom prst="rect">
            <a:avLst/>
          </a:prstGeom>
        </p:spPr>
      </p:pic>
      <p:pic>
        <p:nvPicPr>
          <p:cNvPr id="3" name="Picture 2"/>
          <p:cNvPicPr>
            <a:picLocks noChangeAspect="1"/>
          </p:cNvPicPr>
          <p:nvPr/>
        </p:nvPicPr>
        <p:blipFill>
          <a:blip r:embed="rId3"/>
          <a:stretch>
            <a:fillRect/>
          </a:stretch>
        </p:blipFill>
        <p:spPr>
          <a:xfrm>
            <a:off x="9409248" y="588936"/>
            <a:ext cx="2782752" cy="3383280"/>
          </a:xfrm>
          <a:prstGeom prst="rect">
            <a:avLst/>
          </a:prstGeom>
        </p:spPr>
      </p:pic>
      <p:sp>
        <p:nvSpPr>
          <p:cNvPr id="4" name="TextBox 3"/>
          <p:cNvSpPr txBox="1"/>
          <p:nvPr/>
        </p:nvSpPr>
        <p:spPr>
          <a:xfrm>
            <a:off x="9624447" y="4293031"/>
            <a:ext cx="2247255" cy="1938992"/>
          </a:xfrm>
          <a:prstGeom prst="rect">
            <a:avLst/>
          </a:prstGeom>
          <a:noFill/>
        </p:spPr>
        <p:txBody>
          <a:bodyPr wrap="square" rtlCol="0">
            <a:spAutoFit/>
          </a:bodyPr>
          <a:lstStyle/>
          <a:p>
            <a:r>
              <a:rPr lang="en-US" sz="2400" b="1" dirty="0"/>
              <a:t>James Monroe, Democratic-Republican, elected 1816, reelected 1820</a:t>
            </a:r>
          </a:p>
        </p:txBody>
      </p:sp>
    </p:spTree>
    <p:extLst>
      <p:ext uri="{BB962C8B-B14F-4D97-AF65-F5344CB8AC3E}">
        <p14:creationId xmlns:p14="http://schemas.microsoft.com/office/powerpoint/2010/main" val="314605360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5688" y="0"/>
            <a:ext cx="9134462" cy="6858000"/>
          </a:xfrm>
          <a:prstGeom prst="rect">
            <a:avLst/>
          </a:prstGeom>
        </p:spPr>
      </p:pic>
    </p:spTree>
    <p:extLst>
      <p:ext uri="{BB962C8B-B14F-4D97-AF65-F5344CB8AC3E}">
        <p14:creationId xmlns:p14="http://schemas.microsoft.com/office/powerpoint/2010/main" val="159059381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9357" y="515318"/>
            <a:ext cx="5313600" cy="4114800"/>
          </a:xfrm>
          <a:prstGeom prst="rect">
            <a:avLst/>
          </a:prstGeom>
        </p:spPr>
      </p:pic>
      <p:pic>
        <p:nvPicPr>
          <p:cNvPr id="4" name="Picture 3"/>
          <p:cNvPicPr>
            <a:picLocks noChangeAspect="1"/>
          </p:cNvPicPr>
          <p:nvPr/>
        </p:nvPicPr>
        <p:blipFill>
          <a:blip r:embed="rId3"/>
          <a:stretch>
            <a:fillRect/>
          </a:stretch>
        </p:blipFill>
        <p:spPr>
          <a:xfrm>
            <a:off x="6287145" y="515318"/>
            <a:ext cx="5486400" cy="4114800"/>
          </a:xfrm>
          <a:prstGeom prst="rect">
            <a:avLst/>
          </a:prstGeom>
        </p:spPr>
      </p:pic>
      <p:sp>
        <p:nvSpPr>
          <p:cNvPr id="5" name="TextBox 4"/>
          <p:cNvSpPr txBox="1"/>
          <p:nvPr/>
        </p:nvSpPr>
        <p:spPr>
          <a:xfrm>
            <a:off x="349357" y="4773478"/>
            <a:ext cx="5313600" cy="830997"/>
          </a:xfrm>
          <a:prstGeom prst="rect">
            <a:avLst/>
          </a:prstGeom>
          <a:noFill/>
        </p:spPr>
        <p:txBody>
          <a:bodyPr wrap="square" rtlCol="0">
            <a:spAutoFit/>
          </a:bodyPr>
          <a:lstStyle/>
          <a:p>
            <a:pPr algn="ctr"/>
            <a:r>
              <a:rPr lang="en-US" sz="2400" b="1" dirty="0"/>
              <a:t>First Bank of the United States, chartered in 1791, expired 1811</a:t>
            </a:r>
          </a:p>
        </p:txBody>
      </p:sp>
      <p:sp>
        <p:nvSpPr>
          <p:cNvPr id="8" name="TextBox 7"/>
          <p:cNvSpPr txBox="1"/>
          <p:nvPr/>
        </p:nvSpPr>
        <p:spPr>
          <a:xfrm>
            <a:off x="6287145" y="4773478"/>
            <a:ext cx="5274591" cy="830997"/>
          </a:xfrm>
          <a:prstGeom prst="rect">
            <a:avLst/>
          </a:prstGeom>
          <a:noFill/>
        </p:spPr>
        <p:txBody>
          <a:bodyPr wrap="square" rtlCol="0">
            <a:spAutoFit/>
          </a:bodyPr>
          <a:lstStyle/>
          <a:p>
            <a:pPr algn="ctr"/>
            <a:r>
              <a:rPr lang="en-US" sz="2400" b="1" dirty="0"/>
              <a:t>Second Bank of the United States, chartered in 1816 for 20 years</a:t>
            </a:r>
          </a:p>
        </p:txBody>
      </p:sp>
    </p:spTree>
    <p:extLst>
      <p:ext uri="{BB962C8B-B14F-4D97-AF65-F5344CB8AC3E}">
        <p14:creationId xmlns:p14="http://schemas.microsoft.com/office/powerpoint/2010/main" val="226983875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2478" y="0"/>
            <a:ext cx="10826496" cy="6766560"/>
          </a:xfrm>
          <a:prstGeom prst="rect">
            <a:avLst/>
          </a:prstGeom>
        </p:spPr>
      </p:pic>
    </p:spTree>
    <p:extLst>
      <p:ext uri="{BB962C8B-B14F-4D97-AF65-F5344CB8AC3E}">
        <p14:creationId xmlns:p14="http://schemas.microsoft.com/office/powerpoint/2010/main" val="134183750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85007517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5360288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52044" y="0"/>
            <a:ext cx="8388990" cy="6858000"/>
          </a:xfrm>
          <a:prstGeom prst="rect">
            <a:avLst/>
          </a:prstGeom>
        </p:spPr>
      </p:pic>
    </p:spTree>
    <p:extLst>
      <p:ext uri="{BB962C8B-B14F-4D97-AF65-F5344CB8AC3E}">
        <p14:creationId xmlns:p14="http://schemas.microsoft.com/office/powerpoint/2010/main" val="143028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8454" y="511444"/>
            <a:ext cx="11236271" cy="5632311"/>
          </a:xfrm>
          <a:prstGeom prst="rect">
            <a:avLst/>
          </a:prstGeom>
          <a:noFill/>
        </p:spPr>
        <p:txBody>
          <a:bodyPr wrap="square" rtlCol="0">
            <a:spAutoFit/>
          </a:bodyPr>
          <a:lstStyle/>
          <a:p>
            <a:r>
              <a:rPr lang="en-US" sz="4000" dirty="0"/>
              <a:t>“[There are] … 12 or 15,000 desperate and unprincipled men … we shall have a formidable rebellion … This dreadful situation has alarmed every man of principle and property in New England … something must be done or we shall be involved in all the horror of faction and civil war without a prospect of its termination.”</a:t>
            </a:r>
          </a:p>
          <a:p>
            <a:r>
              <a:rPr lang="en-US" sz="4000" dirty="0"/>
              <a:t>                        </a:t>
            </a:r>
            <a:r>
              <a:rPr lang="en-US" sz="4000" i="1" dirty="0"/>
              <a:t>Henry Knox to George Washington, 				October 23, 1786</a:t>
            </a:r>
          </a:p>
        </p:txBody>
      </p:sp>
    </p:spTree>
    <p:extLst>
      <p:ext uri="{BB962C8B-B14F-4D97-AF65-F5344CB8AC3E}">
        <p14:creationId xmlns:p14="http://schemas.microsoft.com/office/powerpoint/2010/main" val="60109559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23261" y="0"/>
            <a:ext cx="9144000" cy="6858000"/>
          </a:xfrm>
          <a:prstGeom prst="rect">
            <a:avLst/>
          </a:prstGeom>
        </p:spPr>
      </p:pic>
    </p:spTree>
    <p:extLst>
      <p:ext uri="{BB962C8B-B14F-4D97-AF65-F5344CB8AC3E}">
        <p14:creationId xmlns:p14="http://schemas.microsoft.com/office/powerpoint/2010/main" val="401526898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7040" y="0"/>
            <a:ext cx="10390913" cy="6858000"/>
          </a:xfrm>
          <a:prstGeom prst="rect">
            <a:avLst/>
          </a:prstGeom>
        </p:spPr>
      </p:pic>
    </p:spTree>
    <p:extLst>
      <p:ext uri="{BB962C8B-B14F-4D97-AF65-F5344CB8AC3E}">
        <p14:creationId xmlns:p14="http://schemas.microsoft.com/office/powerpoint/2010/main" val="423774044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5689" y="0"/>
            <a:ext cx="9134462" cy="6858000"/>
          </a:xfrm>
          <a:prstGeom prst="rect">
            <a:avLst/>
          </a:prstGeom>
        </p:spPr>
      </p:pic>
    </p:spTree>
    <p:extLst>
      <p:ext uri="{BB962C8B-B14F-4D97-AF65-F5344CB8AC3E}">
        <p14:creationId xmlns:p14="http://schemas.microsoft.com/office/powerpoint/2010/main" val="29013286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88388684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87217881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14618" y="0"/>
            <a:ext cx="10521098" cy="6858000"/>
          </a:xfrm>
          <a:prstGeom prst="rect">
            <a:avLst/>
          </a:prstGeom>
        </p:spPr>
      </p:pic>
    </p:spTree>
    <p:extLst>
      <p:ext uri="{BB962C8B-B14F-4D97-AF65-F5344CB8AC3E}">
        <p14:creationId xmlns:p14="http://schemas.microsoft.com/office/powerpoint/2010/main" val="203141616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93907" cy="6858000"/>
          </a:xfrm>
          <a:prstGeom prst="rect">
            <a:avLst/>
          </a:prstGeom>
        </p:spPr>
      </p:pic>
      <p:sp>
        <p:nvSpPr>
          <p:cNvPr id="3" name="TextBox 2"/>
          <p:cNvSpPr txBox="1"/>
          <p:nvPr/>
        </p:nvSpPr>
        <p:spPr>
          <a:xfrm>
            <a:off x="9608949" y="1007390"/>
            <a:ext cx="2123268" cy="4524315"/>
          </a:xfrm>
          <a:prstGeom prst="rect">
            <a:avLst/>
          </a:prstGeom>
          <a:noFill/>
        </p:spPr>
        <p:txBody>
          <a:bodyPr wrap="square" rtlCol="0">
            <a:spAutoFit/>
          </a:bodyPr>
          <a:lstStyle/>
          <a:p>
            <a:r>
              <a:rPr lang="en-US" sz="2400" dirty="0"/>
              <a:t>Election of 1820</a:t>
            </a:r>
          </a:p>
          <a:p>
            <a:endParaRPr lang="en-US" sz="2400" dirty="0"/>
          </a:p>
          <a:p>
            <a:r>
              <a:rPr lang="en-US" sz="2400" dirty="0"/>
              <a:t>James Monroe, Democratic Republican, reelected without opposition</a:t>
            </a:r>
          </a:p>
          <a:p>
            <a:endParaRPr lang="en-US" sz="2400" dirty="0"/>
          </a:p>
          <a:p>
            <a:r>
              <a:rPr lang="en-US" sz="2400" dirty="0"/>
              <a:t>“Era of Good Feelings”</a:t>
            </a:r>
          </a:p>
        </p:txBody>
      </p:sp>
    </p:spTree>
    <p:extLst>
      <p:ext uri="{BB962C8B-B14F-4D97-AF65-F5344CB8AC3E}">
        <p14:creationId xmlns:p14="http://schemas.microsoft.com/office/powerpoint/2010/main" val="333303341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9517" y="0"/>
            <a:ext cx="9144000" cy="6858000"/>
          </a:xfrm>
          <a:prstGeom prst="rect">
            <a:avLst/>
          </a:prstGeom>
        </p:spPr>
      </p:pic>
    </p:spTree>
    <p:extLst>
      <p:ext uri="{BB962C8B-B14F-4D97-AF65-F5344CB8AC3E}">
        <p14:creationId xmlns:p14="http://schemas.microsoft.com/office/powerpoint/2010/main" val="384457735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1051" y="0"/>
            <a:ext cx="9225554" cy="6858000"/>
          </a:xfrm>
          <a:prstGeom prst="rect">
            <a:avLst/>
          </a:prstGeom>
        </p:spPr>
      </p:pic>
    </p:spTree>
    <p:extLst>
      <p:ext uri="{BB962C8B-B14F-4D97-AF65-F5344CB8AC3E}">
        <p14:creationId xmlns:p14="http://schemas.microsoft.com/office/powerpoint/2010/main" val="397481154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14692" y="0"/>
            <a:ext cx="9134462" cy="6858000"/>
          </a:xfrm>
          <a:prstGeom prst="rect">
            <a:avLst/>
          </a:prstGeom>
        </p:spPr>
      </p:pic>
    </p:spTree>
    <p:extLst>
      <p:ext uri="{BB962C8B-B14F-4D97-AF65-F5344CB8AC3E}">
        <p14:creationId xmlns:p14="http://schemas.microsoft.com/office/powerpoint/2010/main" val="1855265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4434" y="480447"/>
            <a:ext cx="10941803" cy="5016758"/>
          </a:xfrm>
          <a:prstGeom prst="rect">
            <a:avLst/>
          </a:prstGeom>
          <a:noFill/>
        </p:spPr>
        <p:txBody>
          <a:bodyPr wrap="square" rtlCol="0">
            <a:spAutoFit/>
          </a:bodyPr>
          <a:lstStyle/>
          <a:p>
            <a:r>
              <a:rPr lang="en-US" sz="3600" dirty="0"/>
              <a:t>“The aid of the federal government is necessary to stop the Progress of the insurgents … unless speedy and effectual measures shall be taken … they will possess themselves of the Arsenal at Springfield, subvert the constitutional government, and not only reduce that Commonwealth [of Massachusetts] to a State of Anarchy and Confusion, but probably involve the United States in the Calamities of a civil war.”</a:t>
            </a:r>
            <a:endParaRPr lang="en-US" sz="3200" dirty="0"/>
          </a:p>
          <a:p>
            <a:r>
              <a:rPr lang="en-US" sz="3200" dirty="0"/>
              <a:t>                           </a:t>
            </a:r>
            <a:r>
              <a:rPr lang="en-US" sz="3200" i="1" dirty="0"/>
              <a:t>Declaration of the Confederation Congress, 1786</a:t>
            </a:r>
          </a:p>
        </p:txBody>
      </p:sp>
    </p:spTree>
    <p:extLst>
      <p:ext uri="{BB962C8B-B14F-4D97-AF65-F5344CB8AC3E}">
        <p14:creationId xmlns:p14="http://schemas.microsoft.com/office/powerpoint/2010/main" val="273269844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6040" y="2102361"/>
            <a:ext cx="12055960" cy="4389120"/>
          </a:xfrm>
          <a:prstGeom prst="rect">
            <a:avLst/>
          </a:prstGeom>
        </p:spPr>
      </p:pic>
      <p:sp>
        <p:nvSpPr>
          <p:cNvPr id="6" name="TextBox 5"/>
          <p:cNvSpPr txBox="1"/>
          <p:nvPr/>
        </p:nvSpPr>
        <p:spPr>
          <a:xfrm>
            <a:off x="480447" y="883403"/>
            <a:ext cx="11112285" cy="646331"/>
          </a:xfrm>
          <a:prstGeom prst="rect">
            <a:avLst/>
          </a:prstGeom>
          <a:noFill/>
        </p:spPr>
        <p:txBody>
          <a:bodyPr wrap="square" rtlCol="0">
            <a:spAutoFit/>
          </a:bodyPr>
          <a:lstStyle/>
          <a:p>
            <a:pPr algn="ctr"/>
            <a:r>
              <a:rPr lang="en-US" sz="3600" b="1" dirty="0"/>
              <a:t>Election of 1824</a:t>
            </a:r>
          </a:p>
        </p:txBody>
      </p:sp>
    </p:spTree>
    <p:extLst>
      <p:ext uri="{BB962C8B-B14F-4D97-AF65-F5344CB8AC3E}">
        <p14:creationId xmlns:p14="http://schemas.microsoft.com/office/powerpoint/2010/main" val="26390559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5105" y="0"/>
            <a:ext cx="9378459" cy="6858000"/>
          </a:xfrm>
          <a:prstGeom prst="rect">
            <a:avLst/>
          </a:prstGeom>
        </p:spPr>
      </p:pic>
    </p:spTree>
    <p:extLst>
      <p:ext uri="{BB962C8B-B14F-4D97-AF65-F5344CB8AC3E}">
        <p14:creationId xmlns:p14="http://schemas.microsoft.com/office/powerpoint/2010/main" val="381078503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9608" y="0"/>
            <a:ext cx="9666000" cy="6858000"/>
          </a:xfrm>
          <a:prstGeom prst="rect">
            <a:avLst/>
          </a:prstGeom>
        </p:spPr>
      </p:pic>
    </p:spTree>
    <p:extLst>
      <p:ext uri="{BB962C8B-B14F-4D97-AF65-F5344CB8AC3E}">
        <p14:creationId xmlns:p14="http://schemas.microsoft.com/office/powerpoint/2010/main" val="284913965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12238" y="0"/>
            <a:ext cx="11405261" cy="5669280"/>
          </a:xfrm>
          <a:prstGeom prst="rect">
            <a:avLst/>
          </a:prstGeom>
        </p:spPr>
      </p:pic>
      <p:sp>
        <p:nvSpPr>
          <p:cNvPr id="4" name="TextBox 3"/>
          <p:cNvSpPr txBox="1"/>
          <p:nvPr/>
        </p:nvSpPr>
        <p:spPr>
          <a:xfrm>
            <a:off x="836908" y="5935851"/>
            <a:ext cx="10616339" cy="523220"/>
          </a:xfrm>
          <a:prstGeom prst="rect">
            <a:avLst/>
          </a:prstGeom>
          <a:noFill/>
        </p:spPr>
        <p:txBody>
          <a:bodyPr wrap="square" rtlCol="0">
            <a:spAutoFit/>
          </a:bodyPr>
          <a:lstStyle/>
          <a:p>
            <a:pPr algn="ctr"/>
            <a:r>
              <a:rPr lang="en-US" sz="2800" b="1" dirty="0"/>
              <a:t>Election of 1828 – Andrew Jackson versus John Quincy Adams</a:t>
            </a:r>
          </a:p>
        </p:txBody>
      </p:sp>
    </p:spTree>
    <p:extLst>
      <p:ext uri="{BB962C8B-B14F-4D97-AF65-F5344CB8AC3E}">
        <p14:creationId xmlns:p14="http://schemas.microsoft.com/office/powerpoint/2010/main" val="300101547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2059" y="0"/>
            <a:ext cx="9239083" cy="6858000"/>
          </a:xfrm>
          <a:prstGeom prst="rect">
            <a:avLst/>
          </a:prstGeom>
        </p:spPr>
      </p:pic>
    </p:spTree>
    <p:extLst>
      <p:ext uri="{BB962C8B-B14F-4D97-AF65-F5344CB8AC3E}">
        <p14:creationId xmlns:p14="http://schemas.microsoft.com/office/powerpoint/2010/main" val="176831830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34462" cy="6858000"/>
          </a:xfrm>
          <a:prstGeom prst="rect">
            <a:avLst/>
          </a:prstGeom>
        </p:spPr>
      </p:pic>
      <p:sp>
        <p:nvSpPr>
          <p:cNvPr id="3" name="TextBox 2"/>
          <p:cNvSpPr txBox="1"/>
          <p:nvPr/>
        </p:nvSpPr>
        <p:spPr>
          <a:xfrm>
            <a:off x="9593451" y="650929"/>
            <a:ext cx="2138766" cy="5078313"/>
          </a:xfrm>
          <a:prstGeom prst="rect">
            <a:avLst/>
          </a:prstGeom>
          <a:noFill/>
        </p:spPr>
        <p:txBody>
          <a:bodyPr wrap="square" rtlCol="0">
            <a:spAutoFit/>
          </a:bodyPr>
          <a:lstStyle/>
          <a:p>
            <a:r>
              <a:rPr lang="en-US" sz="3600" dirty="0"/>
              <a:t>Spoils System</a:t>
            </a:r>
          </a:p>
          <a:p>
            <a:endParaRPr lang="en-US" sz="2800" dirty="0"/>
          </a:p>
          <a:p>
            <a:r>
              <a:rPr lang="en-US" sz="2800" dirty="0"/>
              <a:t>The appointment of a victorious candidate’s supporters to political office</a:t>
            </a:r>
          </a:p>
        </p:txBody>
      </p:sp>
    </p:spTree>
    <p:extLst>
      <p:ext uri="{BB962C8B-B14F-4D97-AF65-F5344CB8AC3E}">
        <p14:creationId xmlns:p14="http://schemas.microsoft.com/office/powerpoint/2010/main" val="83227111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71791142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058" y="0"/>
            <a:ext cx="7510306" cy="6858000"/>
          </a:xfrm>
          <a:prstGeom prst="rect">
            <a:avLst/>
          </a:prstGeom>
        </p:spPr>
      </p:pic>
      <p:sp>
        <p:nvSpPr>
          <p:cNvPr id="3" name="TextBox 2"/>
          <p:cNvSpPr txBox="1"/>
          <p:nvPr/>
        </p:nvSpPr>
        <p:spPr>
          <a:xfrm>
            <a:off x="8524068" y="867905"/>
            <a:ext cx="2960176" cy="3046988"/>
          </a:xfrm>
          <a:prstGeom prst="rect">
            <a:avLst/>
          </a:prstGeom>
          <a:noFill/>
        </p:spPr>
        <p:txBody>
          <a:bodyPr wrap="square" rtlCol="0">
            <a:spAutoFit/>
          </a:bodyPr>
          <a:lstStyle/>
          <a:p>
            <a:r>
              <a:rPr lang="en-US" sz="3200" dirty="0"/>
              <a:t>Vote for and against the 1828 “Tariff of Abominations” in the House of Representatives</a:t>
            </a:r>
          </a:p>
        </p:txBody>
      </p:sp>
    </p:spTree>
    <p:extLst>
      <p:ext uri="{BB962C8B-B14F-4D97-AF65-F5344CB8AC3E}">
        <p14:creationId xmlns:p14="http://schemas.microsoft.com/office/powerpoint/2010/main" val="140177346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401841" cy="6858000"/>
          </a:xfrm>
          <a:prstGeom prst="rect">
            <a:avLst/>
          </a:prstGeom>
        </p:spPr>
      </p:pic>
      <p:sp>
        <p:nvSpPr>
          <p:cNvPr id="3" name="TextBox 2"/>
          <p:cNvSpPr txBox="1"/>
          <p:nvPr/>
        </p:nvSpPr>
        <p:spPr>
          <a:xfrm>
            <a:off x="8865031" y="511444"/>
            <a:ext cx="2774196" cy="5016758"/>
          </a:xfrm>
          <a:prstGeom prst="rect">
            <a:avLst/>
          </a:prstGeom>
          <a:noFill/>
        </p:spPr>
        <p:txBody>
          <a:bodyPr wrap="square" rtlCol="0">
            <a:spAutoFit/>
          </a:bodyPr>
          <a:lstStyle/>
          <a:p>
            <a:r>
              <a:rPr lang="en-US" sz="3200" dirty="0"/>
              <a:t>1830 Indian Removal Act</a:t>
            </a:r>
          </a:p>
          <a:p>
            <a:endParaRPr lang="en-US" sz="3200" dirty="0"/>
          </a:p>
          <a:p>
            <a:r>
              <a:rPr lang="en-US" sz="2800" dirty="0"/>
              <a:t>Authorized removal of Native Americans to lands west of the Mississippi in exchange for their homelands in the east</a:t>
            </a:r>
          </a:p>
        </p:txBody>
      </p:sp>
    </p:spTree>
    <p:extLst>
      <p:ext uri="{BB962C8B-B14F-4D97-AF65-F5344CB8AC3E}">
        <p14:creationId xmlns:p14="http://schemas.microsoft.com/office/powerpoint/2010/main" val="400750431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45" y="338621"/>
            <a:ext cx="12182055" cy="6217920"/>
          </a:xfrm>
          <a:prstGeom prst="rect">
            <a:avLst/>
          </a:prstGeom>
        </p:spPr>
      </p:pic>
    </p:spTree>
    <p:extLst>
      <p:ext uri="{BB962C8B-B14F-4D97-AF65-F5344CB8AC3E}">
        <p14:creationId xmlns:p14="http://schemas.microsoft.com/office/powerpoint/2010/main" val="1613929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0126" y="125278"/>
            <a:ext cx="10140092" cy="5669280"/>
          </a:xfrm>
          <a:prstGeom prst="rect">
            <a:avLst/>
          </a:prstGeom>
        </p:spPr>
      </p:pic>
      <p:sp>
        <p:nvSpPr>
          <p:cNvPr id="3" name="TextBox 2"/>
          <p:cNvSpPr txBox="1"/>
          <p:nvPr/>
        </p:nvSpPr>
        <p:spPr>
          <a:xfrm>
            <a:off x="1090126" y="6106332"/>
            <a:ext cx="10006660" cy="461665"/>
          </a:xfrm>
          <a:prstGeom prst="rect">
            <a:avLst/>
          </a:prstGeom>
          <a:noFill/>
        </p:spPr>
        <p:txBody>
          <a:bodyPr wrap="square" rtlCol="0">
            <a:spAutoFit/>
          </a:bodyPr>
          <a:lstStyle/>
          <a:p>
            <a:pPr algn="ctr"/>
            <a:r>
              <a:rPr lang="en-US" sz="2400" b="1" dirty="0"/>
              <a:t>Shays’ Rebellion – Western Massachusetts – 1786-1787</a:t>
            </a:r>
          </a:p>
        </p:txBody>
      </p:sp>
    </p:spTree>
    <p:extLst>
      <p:ext uri="{BB962C8B-B14F-4D97-AF65-F5344CB8AC3E}">
        <p14:creationId xmlns:p14="http://schemas.microsoft.com/office/powerpoint/2010/main" val="140736861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10579" y="0"/>
            <a:ext cx="9264532" cy="6858000"/>
          </a:xfrm>
          <a:prstGeom prst="rect">
            <a:avLst/>
          </a:prstGeom>
        </p:spPr>
      </p:pic>
    </p:spTree>
    <p:extLst>
      <p:ext uri="{BB962C8B-B14F-4D97-AF65-F5344CB8AC3E}">
        <p14:creationId xmlns:p14="http://schemas.microsoft.com/office/powerpoint/2010/main" val="372143581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09421" y="0"/>
            <a:ext cx="9681879" cy="6858000"/>
          </a:xfrm>
          <a:prstGeom prst="rect">
            <a:avLst/>
          </a:prstGeom>
        </p:spPr>
      </p:pic>
    </p:spTree>
    <p:extLst>
      <p:ext uri="{BB962C8B-B14F-4D97-AF65-F5344CB8AC3E}">
        <p14:creationId xmlns:p14="http://schemas.microsoft.com/office/powerpoint/2010/main" val="300072052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871724" cy="6858000"/>
          </a:xfrm>
          <a:prstGeom prst="rect">
            <a:avLst/>
          </a:prstGeom>
        </p:spPr>
      </p:pic>
      <p:sp>
        <p:nvSpPr>
          <p:cNvPr id="3" name="TextBox 2"/>
          <p:cNvSpPr txBox="1"/>
          <p:nvPr/>
        </p:nvSpPr>
        <p:spPr>
          <a:xfrm>
            <a:off x="9980908" y="635431"/>
            <a:ext cx="1859797" cy="5693866"/>
          </a:xfrm>
          <a:prstGeom prst="rect">
            <a:avLst/>
          </a:prstGeom>
          <a:noFill/>
        </p:spPr>
        <p:txBody>
          <a:bodyPr wrap="square" rtlCol="0">
            <a:spAutoFit/>
          </a:bodyPr>
          <a:lstStyle/>
          <a:p>
            <a:r>
              <a:rPr lang="en-US" sz="2800" dirty="0"/>
              <a:t>John C. Calhoun</a:t>
            </a:r>
          </a:p>
          <a:p>
            <a:endParaRPr lang="en-US" sz="2800" dirty="0"/>
          </a:p>
          <a:p>
            <a:r>
              <a:rPr lang="en-US" sz="2800" dirty="0"/>
              <a:t>Vice President and author of </a:t>
            </a:r>
            <a:r>
              <a:rPr lang="en-US" sz="2800" i="1" dirty="0"/>
              <a:t>The South Carolina Exposition and Protest</a:t>
            </a:r>
          </a:p>
          <a:p>
            <a:endParaRPr lang="en-US" sz="2800" dirty="0"/>
          </a:p>
          <a:p>
            <a:r>
              <a:rPr lang="en-US" sz="2800" dirty="0"/>
              <a:t>1828</a:t>
            </a:r>
          </a:p>
        </p:txBody>
      </p:sp>
    </p:spTree>
    <p:extLst>
      <p:ext uri="{BB962C8B-B14F-4D97-AF65-F5344CB8AC3E}">
        <p14:creationId xmlns:p14="http://schemas.microsoft.com/office/powerpoint/2010/main" val="250380914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81421966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8569" y="0"/>
            <a:ext cx="9144000" cy="6858000"/>
          </a:xfrm>
          <a:prstGeom prst="rect">
            <a:avLst/>
          </a:prstGeom>
        </p:spPr>
      </p:pic>
    </p:spTree>
    <p:extLst>
      <p:ext uri="{BB962C8B-B14F-4D97-AF65-F5344CB8AC3E}">
        <p14:creationId xmlns:p14="http://schemas.microsoft.com/office/powerpoint/2010/main" val="49135807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8872" y="0"/>
            <a:ext cx="9155777" cy="6858000"/>
          </a:xfrm>
          <a:prstGeom prst="rect">
            <a:avLst/>
          </a:prstGeom>
        </p:spPr>
      </p:pic>
    </p:spTree>
    <p:extLst>
      <p:ext uri="{BB962C8B-B14F-4D97-AF65-F5344CB8AC3E}">
        <p14:creationId xmlns:p14="http://schemas.microsoft.com/office/powerpoint/2010/main" val="39598300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28650496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09607" y="0"/>
            <a:ext cx="9378459" cy="6858000"/>
          </a:xfrm>
          <a:prstGeom prst="rect">
            <a:avLst/>
          </a:prstGeom>
        </p:spPr>
      </p:pic>
    </p:spTree>
    <p:extLst>
      <p:ext uri="{BB962C8B-B14F-4D97-AF65-F5344CB8AC3E}">
        <p14:creationId xmlns:p14="http://schemas.microsoft.com/office/powerpoint/2010/main" val="64191668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7559228" cy="4480560"/>
          </a:xfrm>
          <a:prstGeom prst="rect">
            <a:avLst/>
          </a:prstGeom>
        </p:spPr>
      </p:pic>
      <p:pic>
        <p:nvPicPr>
          <p:cNvPr id="3" name="Picture 2"/>
          <p:cNvPicPr>
            <a:picLocks noChangeAspect="1"/>
          </p:cNvPicPr>
          <p:nvPr/>
        </p:nvPicPr>
        <p:blipFill>
          <a:blip r:embed="rId3"/>
          <a:stretch>
            <a:fillRect/>
          </a:stretch>
        </p:blipFill>
        <p:spPr>
          <a:xfrm>
            <a:off x="7704835" y="0"/>
            <a:ext cx="4487165" cy="6858000"/>
          </a:xfrm>
          <a:prstGeom prst="rect">
            <a:avLst/>
          </a:prstGeom>
        </p:spPr>
      </p:pic>
      <p:sp>
        <p:nvSpPr>
          <p:cNvPr id="4" name="TextBox 3"/>
          <p:cNvSpPr txBox="1"/>
          <p:nvPr/>
        </p:nvSpPr>
        <p:spPr>
          <a:xfrm>
            <a:off x="542441" y="4897464"/>
            <a:ext cx="6540284" cy="584775"/>
          </a:xfrm>
          <a:prstGeom prst="rect">
            <a:avLst/>
          </a:prstGeom>
          <a:noFill/>
        </p:spPr>
        <p:txBody>
          <a:bodyPr wrap="square" rtlCol="0">
            <a:spAutoFit/>
          </a:bodyPr>
          <a:lstStyle/>
          <a:p>
            <a:r>
              <a:rPr lang="en-US" sz="3200" dirty="0"/>
              <a:t>Whig Party promotions, 1840 election</a:t>
            </a:r>
          </a:p>
        </p:txBody>
      </p:sp>
    </p:spTree>
    <p:extLst>
      <p:ext uri="{BB962C8B-B14F-4D97-AF65-F5344CB8AC3E}">
        <p14:creationId xmlns:p14="http://schemas.microsoft.com/office/powerpoint/2010/main" val="169526252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0"/>
            <a:ext cx="5486400" cy="6858000"/>
          </a:xfrm>
          <a:prstGeom prst="rect">
            <a:avLst/>
          </a:prstGeom>
        </p:spPr>
      </p:pic>
      <p:sp>
        <p:nvSpPr>
          <p:cNvPr id="3" name="TextBox 2"/>
          <p:cNvSpPr txBox="1"/>
          <p:nvPr/>
        </p:nvSpPr>
        <p:spPr>
          <a:xfrm>
            <a:off x="7315200" y="604434"/>
            <a:ext cx="4029559" cy="3108543"/>
          </a:xfrm>
          <a:prstGeom prst="rect">
            <a:avLst/>
          </a:prstGeom>
          <a:noFill/>
        </p:spPr>
        <p:txBody>
          <a:bodyPr wrap="square" rtlCol="0">
            <a:spAutoFit/>
          </a:bodyPr>
          <a:lstStyle/>
          <a:p>
            <a:r>
              <a:rPr lang="en-US" sz="2800" dirty="0"/>
              <a:t>Political advertisement for James G. Birney, candidate for the new anti-slavery Liberty Party</a:t>
            </a:r>
          </a:p>
          <a:p>
            <a:endParaRPr lang="en-US" sz="2800" dirty="0"/>
          </a:p>
          <a:p>
            <a:endParaRPr lang="en-US" sz="2800" dirty="0"/>
          </a:p>
          <a:p>
            <a:r>
              <a:rPr lang="en-US" sz="2800" dirty="0"/>
              <a:t>1840 presidential election</a:t>
            </a:r>
          </a:p>
        </p:txBody>
      </p:sp>
    </p:spTree>
    <p:extLst>
      <p:ext uri="{BB962C8B-B14F-4D97-AF65-F5344CB8AC3E}">
        <p14:creationId xmlns:p14="http://schemas.microsoft.com/office/powerpoint/2010/main" val="3933018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99615314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9077730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7555" y="0"/>
            <a:ext cx="9364927" cy="6858000"/>
          </a:xfrm>
          <a:prstGeom prst="rect">
            <a:avLst/>
          </a:prstGeom>
        </p:spPr>
      </p:pic>
    </p:spTree>
    <p:extLst>
      <p:ext uri="{BB962C8B-B14F-4D97-AF65-F5344CB8AC3E}">
        <p14:creationId xmlns:p14="http://schemas.microsoft.com/office/powerpoint/2010/main" val="340371431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77273" y="0"/>
            <a:ext cx="9281502" cy="6858000"/>
          </a:xfrm>
          <a:prstGeom prst="rect">
            <a:avLst/>
          </a:prstGeom>
        </p:spPr>
      </p:pic>
    </p:spTree>
    <p:extLst>
      <p:ext uri="{BB962C8B-B14F-4D97-AF65-F5344CB8AC3E}">
        <p14:creationId xmlns:p14="http://schemas.microsoft.com/office/powerpoint/2010/main" val="217794941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8352" y="0"/>
            <a:ext cx="5196087" cy="6858000"/>
          </a:xfrm>
          <a:prstGeom prst="rect">
            <a:avLst/>
          </a:prstGeom>
        </p:spPr>
      </p:pic>
      <p:sp>
        <p:nvSpPr>
          <p:cNvPr id="3" name="TextBox 2"/>
          <p:cNvSpPr txBox="1"/>
          <p:nvPr/>
        </p:nvSpPr>
        <p:spPr>
          <a:xfrm>
            <a:off x="6292312" y="743919"/>
            <a:ext cx="5718874" cy="4585871"/>
          </a:xfrm>
          <a:prstGeom prst="rect">
            <a:avLst/>
          </a:prstGeom>
          <a:noFill/>
        </p:spPr>
        <p:txBody>
          <a:bodyPr wrap="square" rtlCol="0">
            <a:spAutoFit/>
          </a:bodyPr>
          <a:lstStyle/>
          <a:p>
            <a:r>
              <a:rPr lang="en-US" sz="3200" b="1" dirty="0"/>
              <a:t>John Tyler</a:t>
            </a:r>
          </a:p>
          <a:p>
            <a:endParaRPr lang="en-US" sz="3200" b="1" dirty="0"/>
          </a:p>
          <a:p>
            <a:r>
              <a:rPr lang="en-US" sz="2800" dirty="0"/>
              <a:t>Became president when Harrison died</a:t>
            </a:r>
          </a:p>
          <a:p>
            <a:endParaRPr lang="en-US" sz="1200" dirty="0"/>
          </a:p>
          <a:p>
            <a:r>
              <a:rPr lang="en-US" sz="2800" dirty="0"/>
              <a:t>Former Democrat</a:t>
            </a:r>
          </a:p>
          <a:p>
            <a:endParaRPr lang="en-US" sz="1200" dirty="0"/>
          </a:p>
          <a:p>
            <a:r>
              <a:rPr lang="en-US" sz="2800" dirty="0"/>
              <a:t>Blocked Whig agenda</a:t>
            </a:r>
          </a:p>
          <a:p>
            <a:endParaRPr lang="en-US" sz="1200" dirty="0"/>
          </a:p>
          <a:p>
            <a:r>
              <a:rPr lang="en-US" sz="2800" dirty="0"/>
              <a:t>Cabinet resigned (except Webster)</a:t>
            </a:r>
          </a:p>
          <a:p>
            <a:endParaRPr lang="en-US" sz="1200" dirty="0"/>
          </a:p>
          <a:p>
            <a:r>
              <a:rPr lang="en-US" sz="2800" dirty="0"/>
              <a:t>Expelled from Whig party, 1841</a:t>
            </a:r>
          </a:p>
          <a:p>
            <a:endParaRPr lang="en-US" sz="1200" dirty="0"/>
          </a:p>
          <a:p>
            <a:r>
              <a:rPr lang="en-US" sz="2800" dirty="0"/>
              <a:t>“President without a party”</a:t>
            </a:r>
          </a:p>
        </p:txBody>
      </p:sp>
    </p:spTree>
    <p:extLst>
      <p:ext uri="{BB962C8B-B14F-4D97-AF65-F5344CB8AC3E}">
        <p14:creationId xmlns:p14="http://schemas.microsoft.com/office/powerpoint/2010/main" val="536599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86974"/>
            <a:ext cx="12192000" cy="4572000"/>
          </a:xfrm>
          <a:prstGeom prst="rect">
            <a:avLst/>
          </a:prstGeom>
        </p:spPr>
      </p:pic>
      <p:sp>
        <p:nvSpPr>
          <p:cNvPr id="3" name="TextBox 2"/>
          <p:cNvSpPr txBox="1"/>
          <p:nvPr/>
        </p:nvSpPr>
        <p:spPr>
          <a:xfrm>
            <a:off x="433953" y="5393410"/>
            <a:ext cx="11174278" cy="954107"/>
          </a:xfrm>
          <a:prstGeom prst="rect">
            <a:avLst/>
          </a:prstGeom>
          <a:noFill/>
        </p:spPr>
        <p:txBody>
          <a:bodyPr wrap="square" rtlCol="0">
            <a:spAutoFit/>
          </a:bodyPr>
          <a:lstStyle/>
          <a:p>
            <a:pPr algn="ctr"/>
            <a:r>
              <a:rPr lang="en-US" sz="2800" b="1" dirty="0"/>
              <a:t>The Constitutional Convention, Pennsylvania State House, Philadelphia</a:t>
            </a:r>
          </a:p>
          <a:p>
            <a:pPr algn="ctr"/>
            <a:r>
              <a:rPr lang="en-US" sz="2800" b="1" dirty="0"/>
              <a:t>May 27 – September 17, 1787</a:t>
            </a:r>
          </a:p>
        </p:txBody>
      </p:sp>
    </p:spTree>
    <p:extLst>
      <p:ext uri="{BB962C8B-B14F-4D97-AF65-F5344CB8AC3E}">
        <p14:creationId xmlns:p14="http://schemas.microsoft.com/office/powerpoint/2010/main" val="1362955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3661" y="0"/>
            <a:ext cx="10490249" cy="6858000"/>
          </a:xfrm>
          <a:prstGeom prst="rect">
            <a:avLst/>
          </a:prstGeom>
        </p:spPr>
      </p:pic>
    </p:spTree>
    <p:extLst>
      <p:ext uri="{BB962C8B-B14F-4D97-AF65-F5344CB8AC3E}">
        <p14:creationId xmlns:p14="http://schemas.microsoft.com/office/powerpoint/2010/main" val="1488459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29578" y="427823"/>
            <a:ext cx="10001102" cy="4754880"/>
          </a:xfrm>
          <a:prstGeom prst="rect">
            <a:avLst/>
          </a:prstGeom>
        </p:spPr>
      </p:pic>
      <p:sp>
        <p:nvSpPr>
          <p:cNvPr id="6" name="TextBox 5"/>
          <p:cNvSpPr txBox="1"/>
          <p:nvPr/>
        </p:nvSpPr>
        <p:spPr>
          <a:xfrm>
            <a:off x="1029578" y="5455403"/>
            <a:ext cx="10001102" cy="738664"/>
          </a:xfrm>
          <a:prstGeom prst="rect">
            <a:avLst/>
          </a:prstGeom>
          <a:noFill/>
        </p:spPr>
        <p:txBody>
          <a:bodyPr wrap="square" rtlCol="0">
            <a:spAutoFit/>
          </a:bodyPr>
          <a:lstStyle/>
          <a:p>
            <a:r>
              <a:rPr lang="en-US" sz="2400" b="1" dirty="0"/>
              <a:t>Of the 55 delegates to the Constitutional Convention, about 25 owned slaves.</a:t>
            </a:r>
          </a:p>
          <a:p>
            <a:endParaRPr lang="en-US" dirty="0"/>
          </a:p>
        </p:txBody>
      </p:sp>
    </p:spTree>
    <p:extLst>
      <p:ext uri="{BB962C8B-B14F-4D97-AF65-F5344CB8AC3E}">
        <p14:creationId xmlns:p14="http://schemas.microsoft.com/office/powerpoint/2010/main" val="2857160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643499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2004" y="252009"/>
            <a:ext cx="9906000" cy="5734050"/>
          </a:xfrm>
          <a:prstGeom prst="rect">
            <a:avLst/>
          </a:prstGeom>
        </p:spPr>
      </p:pic>
      <p:sp>
        <p:nvSpPr>
          <p:cNvPr id="3" name="TextBox 2"/>
          <p:cNvSpPr txBox="1"/>
          <p:nvPr/>
        </p:nvSpPr>
        <p:spPr>
          <a:xfrm>
            <a:off x="2495227" y="6276814"/>
            <a:ext cx="7067227" cy="461665"/>
          </a:xfrm>
          <a:prstGeom prst="rect">
            <a:avLst/>
          </a:prstGeom>
          <a:noFill/>
        </p:spPr>
        <p:txBody>
          <a:bodyPr wrap="square" rtlCol="0">
            <a:spAutoFit/>
          </a:bodyPr>
          <a:lstStyle/>
          <a:p>
            <a:pPr algn="ctr"/>
            <a:r>
              <a:rPr lang="en-US" sz="2400" b="1" dirty="0"/>
              <a:t>James Madison</a:t>
            </a:r>
          </a:p>
        </p:txBody>
      </p:sp>
    </p:spTree>
    <p:extLst>
      <p:ext uri="{BB962C8B-B14F-4D97-AF65-F5344CB8AC3E}">
        <p14:creationId xmlns:p14="http://schemas.microsoft.com/office/powerpoint/2010/main" val="3689846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8151" y="771896"/>
            <a:ext cx="5260768" cy="5847755"/>
          </a:xfrm>
          <a:prstGeom prst="rect">
            <a:avLst/>
          </a:prstGeom>
          <a:noFill/>
        </p:spPr>
        <p:txBody>
          <a:bodyPr wrap="square" rtlCol="0">
            <a:spAutoFit/>
          </a:bodyPr>
          <a:lstStyle/>
          <a:p>
            <a:pPr algn="ctr"/>
            <a:r>
              <a:rPr lang="en-US" sz="4400" b="1" dirty="0"/>
              <a:t>Virginia plan</a:t>
            </a:r>
          </a:p>
          <a:p>
            <a:endParaRPr lang="en-US" dirty="0"/>
          </a:p>
          <a:p>
            <a:pPr marL="457200" indent="-457200">
              <a:buFontTx/>
              <a:buChar char="-"/>
            </a:pPr>
            <a:r>
              <a:rPr lang="en-US" sz="2800" dirty="0"/>
              <a:t>Favors large states</a:t>
            </a:r>
          </a:p>
          <a:p>
            <a:pPr marL="457200" indent="-457200">
              <a:buFontTx/>
              <a:buChar char="-"/>
            </a:pPr>
            <a:r>
              <a:rPr lang="en-US" sz="2800" dirty="0"/>
              <a:t>Bicameral legislature (i.e., two houses)</a:t>
            </a:r>
          </a:p>
          <a:p>
            <a:pPr marL="457200" indent="-457200">
              <a:buFontTx/>
              <a:buChar char="-"/>
            </a:pPr>
            <a:r>
              <a:rPr lang="en-US" sz="2800" dirty="0"/>
              <a:t>Representation in both</a:t>
            </a:r>
          </a:p>
          <a:p>
            <a:r>
              <a:rPr lang="en-US" sz="2800" dirty="0"/>
              <a:t>      houses to be determined </a:t>
            </a:r>
          </a:p>
          <a:p>
            <a:r>
              <a:rPr lang="en-US" sz="2800" dirty="0"/>
              <a:t>      by population</a:t>
            </a:r>
          </a:p>
          <a:p>
            <a:pPr marL="457200" indent="-457200">
              <a:buFontTx/>
              <a:buChar char="-"/>
            </a:pPr>
            <a:r>
              <a:rPr lang="en-US" sz="2800" dirty="0"/>
              <a:t>Lower house elected by </a:t>
            </a:r>
          </a:p>
          <a:p>
            <a:r>
              <a:rPr lang="en-US" sz="2800" dirty="0"/>
              <a:t>      people </a:t>
            </a:r>
          </a:p>
          <a:p>
            <a:pPr marL="457200" indent="-457200">
              <a:buFontTx/>
              <a:buChar char="-"/>
            </a:pPr>
            <a:r>
              <a:rPr lang="en-US" sz="2800" dirty="0"/>
              <a:t>Upper house elected by</a:t>
            </a:r>
          </a:p>
          <a:p>
            <a:r>
              <a:rPr lang="en-US" sz="2800" dirty="0"/>
              <a:t>      lower house</a:t>
            </a:r>
          </a:p>
          <a:p>
            <a:endParaRPr lang="en-US" sz="3200" dirty="0"/>
          </a:p>
        </p:txBody>
      </p:sp>
      <p:pic>
        <p:nvPicPr>
          <p:cNvPr id="5" name="Picture 4"/>
          <p:cNvPicPr>
            <a:picLocks noChangeAspect="1"/>
          </p:cNvPicPr>
          <p:nvPr/>
        </p:nvPicPr>
        <p:blipFill>
          <a:blip r:embed="rId2"/>
          <a:stretch>
            <a:fillRect/>
          </a:stretch>
        </p:blipFill>
        <p:spPr>
          <a:xfrm>
            <a:off x="7428573" y="1247454"/>
            <a:ext cx="3533775" cy="3810000"/>
          </a:xfrm>
          <a:prstGeom prst="rect">
            <a:avLst/>
          </a:prstGeom>
        </p:spPr>
      </p:pic>
      <p:sp>
        <p:nvSpPr>
          <p:cNvPr id="6" name="TextBox 5"/>
          <p:cNvSpPr txBox="1"/>
          <p:nvPr/>
        </p:nvSpPr>
        <p:spPr>
          <a:xfrm>
            <a:off x="7428573" y="5308270"/>
            <a:ext cx="3437349" cy="461665"/>
          </a:xfrm>
          <a:prstGeom prst="rect">
            <a:avLst/>
          </a:prstGeom>
          <a:noFill/>
        </p:spPr>
        <p:txBody>
          <a:bodyPr wrap="square" rtlCol="0">
            <a:spAutoFit/>
          </a:bodyPr>
          <a:lstStyle/>
          <a:p>
            <a:r>
              <a:rPr lang="en-US" sz="2400" dirty="0"/>
              <a:t>James Madison of Virginia</a:t>
            </a:r>
          </a:p>
        </p:txBody>
      </p:sp>
    </p:spTree>
    <p:extLst>
      <p:ext uri="{BB962C8B-B14F-4D97-AF65-F5344CB8AC3E}">
        <p14:creationId xmlns:p14="http://schemas.microsoft.com/office/powerpoint/2010/main" val="365037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6275" y="748145"/>
            <a:ext cx="5462649" cy="5909310"/>
          </a:xfrm>
          <a:prstGeom prst="rect">
            <a:avLst/>
          </a:prstGeom>
          <a:noFill/>
        </p:spPr>
        <p:txBody>
          <a:bodyPr wrap="square" rtlCol="0">
            <a:spAutoFit/>
          </a:bodyPr>
          <a:lstStyle/>
          <a:p>
            <a:pPr algn="ctr"/>
            <a:r>
              <a:rPr lang="en-US" sz="4400" dirty="0"/>
              <a:t>New Jersey Plan</a:t>
            </a:r>
          </a:p>
          <a:p>
            <a:endParaRPr lang="en-US" dirty="0"/>
          </a:p>
          <a:p>
            <a:pPr marL="457200" indent="-457200">
              <a:buFontTx/>
              <a:buChar char="-"/>
            </a:pPr>
            <a:r>
              <a:rPr lang="en-US" sz="2800" dirty="0"/>
              <a:t>Favors small states</a:t>
            </a:r>
          </a:p>
          <a:p>
            <a:pPr marL="457200" indent="-457200">
              <a:buFontTx/>
              <a:buChar char="-"/>
            </a:pPr>
            <a:r>
              <a:rPr lang="en-US" sz="2800" dirty="0"/>
              <a:t>Continental Congress would continue</a:t>
            </a:r>
          </a:p>
          <a:p>
            <a:pPr marL="457200" indent="-457200">
              <a:buFontTx/>
              <a:buChar char="-"/>
            </a:pPr>
            <a:r>
              <a:rPr lang="en-US" sz="2800" dirty="0"/>
              <a:t>States would have equal number of votes</a:t>
            </a:r>
          </a:p>
          <a:p>
            <a:pPr marL="457200" indent="-457200">
              <a:buFontTx/>
              <a:buChar char="-"/>
            </a:pPr>
            <a:r>
              <a:rPr lang="en-US" sz="2800" dirty="0"/>
              <a:t>Give government power to levy taxes</a:t>
            </a:r>
          </a:p>
          <a:p>
            <a:pPr marL="457200" indent="-457200">
              <a:buFontTx/>
              <a:buChar char="-"/>
            </a:pPr>
            <a:r>
              <a:rPr lang="en-US" sz="2800" dirty="0"/>
              <a:t>Congressional laws take precedence over state laws</a:t>
            </a:r>
          </a:p>
          <a:p>
            <a:pPr marL="457200" indent="-457200">
              <a:buFontTx/>
              <a:buChar char="-"/>
            </a:pPr>
            <a:endParaRPr lang="en-US" sz="3200" dirty="0"/>
          </a:p>
          <a:p>
            <a:endParaRPr lang="en-US" sz="3200" dirty="0"/>
          </a:p>
        </p:txBody>
      </p:sp>
      <p:pic>
        <p:nvPicPr>
          <p:cNvPr id="4" name="Picture 3"/>
          <p:cNvPicPr>
            <a:picLocks noChangeAspect="1"/>
          </p:cNvPicPr>
          <p:nvPr/>
        </p:nvPicPr>
        <p:blipFill>
          <a:blip r:embed="rId2"/>
          <a:stretch>
            <a:fillRect/>
          </a:stretch>
        </p:blipFill>
        <p:spPr>
          <a:xfrm>
            <a:off x="6388924" y="1046814"/>
            <a:ext cx="5157216" cy="4297680"/>
          </a:xfrm>
          <a:prstGeom prst="rect">
            <a:avLst/>
          </a:prstGeom>
        </p:spPr>
      </p:pic>
    </p:spTree>
    <p:extLst>
      <p:ext uri="{BB962C8B-B14F-4D97-AF65-F5344CB8AC3E}">
        <p14:creationId xmlns:p14="http://schemas.microsoft.com/office/powerpoint/2010/main" val="788463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0414" y="743919"/>
            <a:ext cx="10492352" cy="4985980"/>
          </a:xfrm>
          <a:prstGeom prst="rect">
            <a:avLst/>
          </a:prstGeom>
          <a:noFill/>
        </p:spPr>
        <p:txBody>
          <a:bodyPr wrap="square" rtlCol="0">
            <a:spAutoFit/>
          </a:bodyPr>
          <a:lstStyle/>
          <a:p>
            <a:pPr algn="ctr"/>
            <a:r>
              <a:rPr lang="en-US" sz="4400" dirty="0"/>
              <a:t>Connecticut Compromise </a:t>
            </a:r>
          </a:p>
          <a:p>
            <a:pPr algn="ctr"/>
            <a:r>
              <a:rPr lang="en-US" sz="4400" dirty="0"/>
              <a:t>(also known as the “Great Compromise”)</a:t>
            </a:r>
          </a:p>
          <a:p>
            <a:endParaRPr lang="en-US" sz="1600" dirty="0"/>
          </a:p>
          <a:p>
            <a:pPr lvl="1"/>
            <a:r>
              <a:rPr lang="en-US" sz="2800" dirty="0"/>
              <a:t>-	Presented by Roger Sherman of Connecticut</a:t>
            </a:r>
          </a:p>
          <a:p>
            <a:pPr lvl="1"/>
            <a:r>
              <a:rPr lang="en-US" sz="2800" dirty="0"/>
              <a:t>-	Blended Virginia (large state) and New Jersey (small state) 	proposals </a:t>
            </a:r>
          </a:p>
          <a:p>
            <a:pPr lvl="1"/>
            <a:r>
              <a:rPr lang="en-US" sz="2800" dirty="0"/>
              <a:t>-	Created bicameral legislature</a:t>
            </a:r>
          </a:p>
          <a:p>
            <a:pPr lvl="1"/>
            <a:r>
              <a:rPr lang="en-US" sz="2800" dirty="0"/>
              <a:t>-	Representation in the Lower house to be based on population</a:t>
            </a:r>
          </a:p>
          <a:p>
            <a:pPr lvl="1"/>
            <a:r>
              <a:rPr lang="en-US" sz="2800" dirty="0"/>
              <a:t>-	States would have the same number of representatives in the 	upper house, i.e., the Senate</a:t>
            </a:r>
          </a:p>
          <a:p>
            <a:endParaRPr lang="en-US" dirty="0"/>
          </a:p>
        </p:txBody>
      </p:sp>
    </p:spTree>
    <p:extLst>
      <p:ext uri="{BB962C8B-B14F-4D97-AF65-F5344CB8AC3E}">
        <p14:creationId xmlns:p14="http://schemas.microsoft.com/office/powerpoint/2010/main" val="3889170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53437" y="0"/>
            <a:ext cx="6570985" cy="6858000"/>
          </a:xfrm>
          <a:prstGeom prst="rect">
            <a:avLst/>
          </a:prstGeom>
        </p:spPr>
      </p:pic>
    </p:spTree>
    <p:extLst>
      <p:ext uri="{BB962C8B-B14F-4D97-AF65-F5344CB8AC3E}">
        <p14:creationId xmlns:p14="http://schemas.microsoft.com/office/powerpoint/2010/main" val="3433806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8868" y="712922"/>
            <a:ext cx="9763932" cy="5355312"/>
          </a:xfrm>
          <a:prstGeom prst="rect">
            <a:avLst/>
          </a:prstGeom>
          <a:noFill/>
        </p:spPr>
        <p:txBody>
          <a:bodyPr wrap="square" rtlCol="0">
            <a:spAutoFit/>
          </a:bodyPr>
          <a:lstStyle/>
          <a:p>
            <a:pPr algn="ctr"/>
            <a:r>
              <a:rPr lang="en-US" sz="7200" b="1" dirty="0"/>
              <a:t>The Three-Fifths Compromise </a:t>
            </a:r>
          </a:p>
          <a:p>
            <a:pPr algn="ctr"/>
            <a:endParaRPr lang="en-US" b="1" dirty="0"/>
          </a:p>
          <a:p>
            <a:pPr algn="ctr"/>
            <a:r>
              <a:rPr lang="en-US" sz="6000" b="1" dirty="0"/>
              <a:t>When determining a state’s  population, five slaves to be counted as three freemen</a:t>
            </a:r>
            <a:endParaRPr lang="en-US" sz="6000" dirty="0"/>
          </a:p>
        </p:txBody>
      </p:sp>
    </p:spTree>
    <p:extLst>
      <p:ext uri="{BB962C8B-B14F-4D97-AF65-F5344CB8AC3E}">
        <p14:creationId xmlns:p14="http://schemas.microsoft.com/office/powerpoint/2010/main" val="3028065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052057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3896" y="0"/>
            <a:ext cx="11687911" cy="6858000"/>
          </a:xfrm>
          <a:prstGeom prst="rect">
            <a:avLst/>
          </a:prstGeom>
        </p:spPr>
      </p:pic>
    </p:spTree>
    <p:extLst>
      <p:ext uri="{BB962C8B-B14F-4D97-AF65-F5344CB8AC3E}">
        <p14:creationId xmlns:p14="http://schemas.microsoft.com/office/powerpoint/2010/main" val="3258809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61186" y="0"/>
            <a:ext cx="9134462" cy="6858000"/>
          </a:xfrm>
          <a:prstGeom prst="rect">
            <a:avLst/>
          </a:prstGeom>
        </p:spPr>
      </p:pic>
    </p:spTree>
    <p:extLst>
      <p:ext uri="{BB962C8B-B14F-4D97-AF65-F5344CB8AC3E}">
        <p14:creationId xmlns:p14="http://schemas.microsoft.com/office/powerpoint/2010/main" val="124139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042321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0938" y="0"/>
            <a:ext cx="9329435" cy="6858000"/>
          </a:xfrm>
          <a:prstGeom prst="rect">
            <a:avLst/>
          </a:prstGeom>
        </p:spPr>
      </p:pic>
    </p:spTree>
    <p:extLst>
      <p:ext uri="{BB962C8B-B14F-4D97-AF65-F5344CB8AC3E}">
        <p14:creationId xmlns:p14="http://schemas.microsoft.com/office/powerpoint/2010/main" val="347613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78951" y="0"/>
            <a:ext cx="5541287" cy="6858000"/>
          </a:xfrm>
          <a:prstGeom prst="rect">
            <a:avLst/>
          </a:prstGeom>
        </p:spPr>
      </p:pic>
      <p:sp>
        <p:nvSpPr>
          <p:cNvPr id="5" name="TextBox 4"/>
          <p:cNvSpPr txBox="1"/>
          <p:nvPr/>
        </p:nvSpPr>
        <p:spPr>
          <a:xfrm>
            <a:off x="7408190" y="991892"/>
            <a:ext cx="3874576" cy="4893647"/>
          </a:xfrm>
          <a:prstGeom prst="rect">
            <a:avLst/>
          </a:prstGeom>
          <a:noFill/>
        </p:spPr>
        <p:txBody>
          <a:bodyPr wrap="square" rtlCol="0">
            <a:spAutoFit/>
          </a:bodyPr>
          <a:lstStyle/>
          <a:p>
            <a:pPr algn="ctr"/>
            <a:r>
              <a:rPr lang="en-US" sz="2400" b="1" i="1" dirty="0"/>
              <a:t>The Federalist Papers </a:t>
            </a:r>
            <a:endParaRPr lang="en-US" sz="2400" b="1" dirty="0"/>
          </a:p>
          <a:p>
            <a:endParaRPr lang="en-US" sz="2400" i="1" dirty="0"/>
          </a:p>
          <a:p>
            <a:pPr marL="342900" indent="-342900">
              <a:buFontTx/>
              <a:buChar char="-"/>
            </a:pPr>
            <a:r>
              <a:rPr lang="en-US" sz="2400" dirty="0"/>
              <a:t>Series of 85 essays in support of the proposed Constitution</a:t>
            </a:r>
          </a:p>
          <a:p>
            <a:pPr marL="342900" indent="-342900">
              <a:buFontTx/>
              <a:buChar char="-"/>
            </a:pPr>
            <a:r>
              <a:rPr lang="en-US" sz="2400" dirty="0"/>
              <a:t>Written by Alexander Hamilton, James Madison, and John Jay</a:t>
            </a:r>
          </a:p>
          <a:p>
            <a:pPr marL="342900" indent="-342900">
              <a:buFontTx/>
              <a:buChar char="-"/>
            </a:pPr>
            <a:r>
              <a:rPr lang="en-US" sz="2400" dirty="0"/>
              <a:t>Published between 1787 and 1788</a:t>
            </a:r>
          </a:p>
          <a:p>
            <a:pPr marL="342900" indent="-342900">
              <a:buFontTx/>
              <a:buChar char="-"/>
            </a:pPr>
            <a:r>
              <a:rPr lang="en-US" sz="2400" dirty="0"/>
              <a:t>Authorship kept secret until Hamilton’s death in 1804</a:t>
            </a:r>
          </a:p>
        </p:txBody>
      </p:sp>
    </p:spTree>
    <p:extLst>
      <p:ext uri="{BB962C8B-B14F-4D97-AF65-F5344CB8AC3E}">
        <p14:creationId xmlns:p14="http://schemas.microsoft.com/office/powerpoint/2010/main" val="2662692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DBC13-ADA6-45C2-808D-86F32506912B}"/>
              </a:ext>
            </a:extLst>
          </p:cNvPr>
          <p:cNvPicPr>
            <a:picLocks noChangeAspect="1"/>
          </p:cNvPicPr>
          <p:nvPr/>
        </p:nvPicPr>
        <p:blipFill>
          <a:blip r:embed="rId2"/>
          <a:stretch>
            <a:fillRect/>
          </a:stretch>
        </p:blipFill>
        <p:spPr>
          <a:xfrm>
            <a:off x="516973" y="228600"/>
            <a:ext cx="11379200" cy="6400800"/>
          </a:xfrm>
          <a:prstGeom prst="rect">
            <a:avLst/>
          </a:prstGeom>
        </p:spPr>
      </p:pic>
    </p:spTree>
    <p:extLst>
      <p:ext uri="{BB962C8B-B14F-4D97-AF65-F5344CB8AC3E}">
        <p14:creationId xmlns:p14="http://schemas.microsoft.com/office/powerpoint/2010/main" val="2828716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050" y="595312"/>
            <a:ext cx="12153900" cy="5667375"/>
          </a:xfrm>
          <a:prstGeom prst="rect">
            <a:avLst/>
          </a:prstGeom>
        </p:spPr>
      </p:pic>
    </p:spTree>
    <p:extLst>
      <p:ext uri="{BB962C8B-B14F-4D97-AF65-F5344CB8AC3E}">
        <p14:creationId xmlns:p14="http://schemas.microsoft.com/office/powerpoint/2010/main" val="1151304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8639478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47197" y="0"/>
            <a:ext cx="7344620" cy="6858000"/>
          </a:xfrm>
          <a:prstGeom prst="rect">
            <a:avLst/>
          </a:prstGeom>
        </p:spPr>
      </p:pic>
    </p:spTree>
    <p:extLst>
      <p:ext uri="{BB962C8B-B14F-4D97-AF65-F5344CB8AC3E}">
        <p14:creationId xmlns:p14="http://schemas.microsoft.com/office/powerpoint/2010/main" val="3268185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191252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07681" y="0"/>
            <a:ext cx="9134462" cy="6858000"/>
          </a:xfrm>
          <a:prstGeom prst="rect">
            <a:avLst/>
          </a:prstGeom>
        </p:spPr>
      </p:pic>
    </p:spTree>
    <p:extLst>
      <p:ext uri="{BB962C8B-B14F-4D97-AF65-F5344CB8AC3E}">
        <p14:creationId xmlns:p14="http://schemas.microsoft.com/office/powerpoint/2010/main" val="24565521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418" y="325464"/>
            <a:ext cx="11887200" cy="5943600"/>
          </a:xfrm>
          <a:prstGeom prst="rect">
            <a:avLst/>
          </a:prstGeom>
        </p:spPr>
      </p:pic>
    </p:spTree>
    <p:extLst>
      <p:ext uri="{BB962C8B-B14F-4D97-AF65-F5344CB8AC3E}">
        <p14:creationId xmlns:p14="http://schemas.microsoft.com/office/powerpoint/2010/main" val="222270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1668" y="0"/>
            <a:ext cx="9134462" cy="6858000"/>
          </a:xfrm>
          <a:prstGeom prst="rect">
            <a:avLst/>
          </a:prstGeom>
        </p:spPr>
      </p:pic>
    </p:spTree>
    <p:extLst>
      <p:ext uri="{BB962C8B-B14F-4D97-AF65-F5344CB8AC3E}">
        <p14:creationId xmlns:p14="http://schemas.microsoft.com/office/powerpoint/2010/main" val="14621998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34332" y="0"/>
            <a:ext cx="9144000" cy="6858000"/>
          </a:xfrm>
          <a:prstGeom prst="rect">
            <a:avLst/>
          </a:prstGeom>
        </p:spPr>
      </p:pic>
    </p:spTree>
    <p:extLst>
      <p:ext uri="{BB962C8B-B14F-4D97-AF65-F5344CB8AC3E}">
        <p14:creationId xmlns:p14="http://schemas.microsoft.com/office/powerpoint/2010/main" val="144863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1794" y="0"/>
            <a:ext cx="10593915" cy="6858000"/>
          </a:xfrm>
          <a:prstGeom prst="rect">
            <a:avLst/>
          </a:prstGeom>
        </p:spPr>
      </p:pic>
    </p:spTree>
    <p:extLst>
      <p:ext uri="{BB962C8B-B14F-4D97-AF65-F5344CB8AC3E}">
        <p14:creationId xmlns:p14="http://schemas.microsoft.com/office/powerpoint/2010/main" val="31111941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87128" y="0"/>
            <a:ext cx="6151617" cy="6858000"/>
          </a:xfrm>
          <a:prstGeom prst="rect">
            <a:avLst/>
          </a:prstGeom>
        </p:spPr>
      </p:pic>
      <p:sp>
        <p:nvSpPr>
          <p:cNvPr id="4" name="TextBox 3"/>
          <p:cNvSpPr txBox="1"/>
          <p:nvPr/>
        </p:nvSpPr>
        <p:spPr>
          <a:xfrm>
            <a:off x="8477573" y="790414"/>
            <a:ext cx="2867186" cy="2862322"/>
          </a:xfrm>
          <a:prstGeom prst="rect">
            <a:avLst/>
          </a:prstGeom>
          <a:noFill/>
        </p:spPr>
        <p:txBody>
          <a:bodyPr wrap="square" rtlCol="0">
            <a:spAutoFit/>
          </a:bodyPr>
          <a:lstStyle/>
          <a:p>
            <a:r>
              <a:rPr lang="en-US" sz="3600" dirty="0"/>
              <a:t>What were the goals and priorities of the new nation?</a:t>
            </a:r>
          </a:p>
        </p:txBody>
      </p:sp>
    </p:spTree>
    <p:extLst>
      <p:ext uri="{BB962C8B-B14F-4D97-AF65-F5344CB8AC3E}">
        <p14:creationId xmlns:p14="http://schemas.microsoft.com/office/powerpoint/2010/main" val="10313909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770617" cy="6858000"/>
          </a:xfrm>
          <a:prstGeom prst="rect">
            <a:avLst/>
          </a:prstGeom>
        </p:spPr>
      </p:pic>
      <p:sp>
        <p:nvSpPr>
          <p:cNvPr id="3" name="TextBox 2"/>
          <p:cNvSpPr txBox="1"/>
          <p:nvPr/>
        </p:nvSpPr>
        <p:spPr>
          <a:xfrm>
            <a:off x="8958021" y="418454"/>
            <a:ext cx="2851688" cy="5509200"/>
          </a:xfrm>
          <a:prstGeom prst="rect">
            <a:avLst/>
          </a:prstGeom>
          <a:noFill/>
        </p:spPr>
        <p:txBody>
          <a:bodyPr wrap="square" rtlCol="0">
            <a:spAutoFit/>
          </a:bodyPr>
          <a:lstStyle/>
          <a:p>
            <a:pPr algn="ctr"/>
            <a:r>
              <a:rPr lang="en-US" sz="3600" dirty="0"/>
              <a:t>Hamilton’s vision </a:t>
            </a:r>
          </a:p>
          <a:p>
            <a:endParaRPr lang="en-US" sz="2800" dirty="0"/>
          </a:p>
          <a:p>
            <a:pPr algn="ctr"/>
            <a:r>
              <a:rPr lang="en-US" sz="2800" dirty="0"/>
              <a:t>Make the United States a major commercial and manufacturing power like England, with thriving cities that manufacture goods for export</a:t>
            </a:r>
          </a:p>
        </p:txBody>
      </p:sp>
    </p:spTree>
    <p:extLst>
      <p:ext uri="{BB962C8B-B14F-4D97-AF65-F5344CB8AC3E}">
        <p14:creationId xmlns:p14="http://schemas.microsoft.com/office/powerpoint/2010/main" val="1084832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71198" cy="6858000"/>
          </a:xfrm>
          <a:prstGeom prst="rect">
            <a:avLst/>
          </a:prstGeom>
        </p:spPr>
      </p:pic>
      <p:sp>
        <p:nvSpPr>
          <p:cNvPr id="3" name="TextBox 2"/>
          <p:cNvSpPr txBox="1"/>
          <p:nvPr/>
        </p:nvSpPr>
        <p:spPr>
          <a:xfrm>
            <a:off x="9422970" y="495946"/>
            <a:ext cx="2417736" cy="6001643"/>
          </a:xfrm>
          <a:prstGeom prst="rect">
            <a:avLst/>
          </a:prstGeom>
          <a:noFill/>
        </p:spPr>
        <p:txBody>
          <a:bodyPr wrap="square" rtlCol="0">
            <a:spAutoFit/>
          </a:bodyPr>
          <a:lstStyle/>
          <a:p>
            <a:pPr algn="ctr"/>
            <a:r>
              <a:rPr lang="en-US" sz="3600" dirty="0"/>
              <a:t>Jefferson’s vision</a:t>
            </a:r>
          </a:p>
          <a:p>
            <a:endParaRPr lang="en-US" sz="3200" dirty="0"/>
          </a:p>
          <a:p>
            <a:pPr algn="ctr"/>
            <a:r>
              <a:rPr lang="en-US" sz="2800" dirty="0"/>
              <a:t>Make the United States a nation of self-sufficient farm families with only enough manufacturing to supply America’s needs</a:t>
            </a:r>
          </a:p>
        </p:txBody>
      </p:sp>
    </p:spTree>
    <p:extLst>
      <p:ext uri="{BB962C8B-B14F-4D97-AF65-F5344CB8AC3E}">
        <p14:creationId xmlns:p14="http://schemas.microsoft.com/office/powerpoint/2010/main" val="33573622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5027635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012827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0671" y="0"/>
            <a:ext cx="9134462" cy="6858000"/>
          </a:xfrm>
          <a:prstGeom prst="rect">
            <a:avLst/>
          </a:prstGeom>
        </p:spPr>
      </p:pic>
    </p:spTree>
    <p:extLst>
      <p:ext uri="{BB962C8B-B14F-4D97-AF65-F5344CB8AC3E}">
        <p14:creationId xmlns:p14="http://schemas.microsoft.com/office/powerpoint/2010/main" val="36153771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0671" y="0"/>
            <a:ext cx="9134462" cy="6858000"/>
          </a:xfrm>
          <a:prstGeom prst="rect">
            <a:avLst/>
          </a:prstGeom>
        </p:spPr>
      </p:pic>
    </p:spTree>
    <p:extLst>
      <p:ext uri="{BB962C8B-B14F-4D97-AF65-F5344CB8AC3E}">
        <p14:creationId xmlns:p14="http://schemas.microsoft.com/office/powerpoint/2010/main" val="17991210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9516" y="0"/>
            <a:ext cx="9144000" cy="6858000"/>
          </a:xfrm>
          <a:prstGeom prst="rect">
            <a:avLst/>
          </a:prstGeom>
        </p:spPr>
      </p:pic>
    </p:spTree>
    <p:extLst>
      <p:ext uri="{BB962C8B-B14F-4D97-AF65-F5344CB8AC3E}">
        <p14:creationId xmlns:p14="http://schemas.microsoft.com/office/powerpoint/2010/main" val="21831143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6346630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978335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6906182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85475" cy="6858000"/>
          </a:xfrm>
          <a:prstGeom prst="rect">
            <a:avLst/>
          </a:prstGeom>
        </p:spPr>
      </p:pic>
      <p:sp>
        <p:nvSpPr>
          <p:cNvPr id="3" name="TextBox 2"/>
          <p:cNvSpPr txBox="1"/>
          <p:nvPr/>
        </p:nvSpPr>
        <p:spPr>
          <a:xfrm>
            <a:off x="9593451" y="1007390"/>
            <a:ext cx="2200759" cy="3108543"/>
          </a:xfrm>
          <a:prstGeom prst="rect">
            <a:avLst/>
          </a:prstGeom>
          <a:noFill/>
        </p:spPr>
        <p:txBody>
          <a:bodyPr wrap="square" rtlCol="0">
            <a:spAutoFit/>
          </a:bodyPr>
          <a:lstStyle/>
          <a:p>
            <a:r>
              <a:rPr lang="en-US" sz="2800" dirty="0"/>
              <a:t>The storming of the Bastille in Paris begins the French Revolution, July 1789</a:t>
            </a:r>
          </a:p>
        </p:txBody>
      </p:sp>
    </p:spTree>
    <p:extLst>
      <p:ext uri="{BB962C8B-B14F-4D97-AF65-F5344CB8AC3E}">
        <p14:creationId xmlns:p14="http://schemas.microsoft.com/office/powerpoint/2010/main" val="8026454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681887" cy="6858000"/>
          </a:xfrm>
          <a:prstGeom prst="rect">
            <a:avLst/>
          </a:prstGeom>
        </p:spPr>
      </p:pic>
      <p:sp>
        <p:nvSpPr>
          <p:cNvPr id="4" name="TextBox 3"/>
          <p:cNvSpPr txBox="1"/>
          <p:nvPr/>
        </p:nvSpPr>
        <p:spPr>
          <a:xfrm>
            <a:off x="9794930" y="914400"/>
            <a:ext cx="2278250" cy="5632311"/>
          </a:xfrm>
          <a:prstGeom prst="rect">
            <a:avLst/>
          </a:prstGeom>
          <a:noFill/>
        </p:spPr>
        <p:txBody>
          <a:bodyPr wrap="square" rtlCol="0">
            <a:spAutoFit/>
          </a:bodyPr>
          <a:lstStyle/>
          <a:p>
            <a:r>
              <a:rPr lang="en-US" sz="2400" dirty="0"/>
              <a:t>After King Louis XVI and Marie Antoinette are beheaded, 17,000 more people are executed in the “Reign of Terror” in France.  </a:t>
            </a:r>
          </a:p>
          <a:p>
            <a:endParaRPr lang="en-US" sz="2400" dirty="0"/>
          </a:p>
          <a:p>
            <a:r>
              <a:rPr lang="en-US" sz="2400" dirty="0"/>
              <a:t>France and England declare war on each other in February, 1793</a:t>
            </a:r>
          </a:p>
        </p:txBody>
      </p:sp>
    </p:spTree>
    <p:extLst>
      <p:ext uri="{BB962C8B-B14F-4D97-AF65-F5344CB8AC3E}">
        <p14:creationId xmlns:p14="http://schemas.microsoft.com/office/powerpoint/2010/main" val="39292856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0289637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0754362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6278" y="0"/>
            <a:ext cx="8572500" cy="6858000"/>
          </a:xfrm>
          <a:prstGeom prst="rect">
            <a:avLst/>
          </a:prstGeom>
        </p:spPr>
      </p:pic>
      <p:sp>
        <p:nvSpPr>
          <p:cNvPr id="3" name="TextBox 2"/>
          <p:cNvSpPr txBox="1"/>
          <p:nvPr/>
        </p:nvSpPr>
        <p:spPr>
          <a:xfrm>
            <a:off x="9298983" y="1022888"/>
            <a:ext cx="2510725" cy="4154984"/>
          </a:xfrm>
          <a:prstGeom prst="rect">
            <a:avLst/>
          </a:prstGeom>
          <a:noFill/>
        </p:spPr>
        <p:txBody>
          <a:bodyPr wrap="square" rtlCol="0">
            <a:spAutoFit/>
          </a:bodyPr>
          <a:lstStyle/>
          <a:p>
            <a:r>
              <a:rPr lang="en-US" sz="4400" dirty="0"/>
              <a:t>Eli Whitney’s Cotton Gin, invented in 1793</a:t>
            </a:r>
          </a:p>
        </p:txBody>
      </p:sp>
    </p:spTree>
    <p:extLst>
      <p:ext uri="{BB962C8B-B14F-4D97-AF65-F5344CB8AC3E}">
        <p14:creationId xmlns:p14="http://schemas.microsoft.com/office/powerpoint/2010/main" val="13229977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9902" y="0"/>
            <a:ext cx="9693284" cy="6858000"/>
          </a:xfrm>
          <a:prstGeom prst="rect">
            <a:avLst/>
          </a:prstGeom>
        </p:spPr>
      </p:pic>
    </p:spTree>
    <p:extLst>
      <p:ext uri="{BB962C8B-B14F-4D97-AF65-F5344CB8AC3E}">
        <p14:creationId xmlns:p14="http://schemas.microsoft.com/office/powerpoint/2010/main" val="1329545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2931" y="0"/>
            <a:ext cx="10134975" cy="6858000"/>
          </a:xfrm>
          <a:prstGeom prst="rect">
            <a:avLst/>
          </a:prstGeom>
        </p:spPr>
      </p:pic>
    </p:spTree>
    <p:extLst>
      <p:ext uri="{BB962C8B-B14F-4D97-AF65-F5344CB8AC3E}">
        <p14:creationId xmlns:p14="http://schemas.microsoft.com/office/powerpoint/2010/main" val="12522462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283" y="0"/>
            <a:ext cx="11866133" cy="6858000"/>
          </a:xfrm>
          <a:prstGeom prst="rect">
            <a:avLst/>
          </a:prstGeom>
        </p:spPr>
      </p:pic>
    </p:spTree>
    <p:extLst>
      <p:ext uri="{BB962C8B-B14F-4D97-AF65-F5344CB8AC3E}">
        <p14:creationId xmlns:p14="http://schemas.microsoft.com/office/powerpoint/2010/main" val="6481531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8132" y="0"/>
            <a:ext cx="9144000" cy="6858000"/>
          </a:xfrm>
          <a:prstGeom prst="rect">
            <a:avLst/>
          </a:prstGeom>
        </p:spPr>
      </p:pic>
    </p:spTree>
    <p:extLst>
      <p:ext uri="{BB962C8B-B14F-4D97-AF65-F5344CB8AC3E}">
        <p14:creationId xmlns:p14="http://schemas.microsoft.com/office/powerpoint/2010/main" val="18498284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9031" y="0"/>
            <a:ext cx="11342085" cy="6858000"/>
          </a:xfrm>
          <a:prstGeom prst="rect">
            <a:avLst/>
          </a:prstGeom>
        </p:spPr>
      </p:pic>
    </p:spTree>
    <p:extLst>
      <p:ext uri="{BB962C8B-B14F-4D97-AF65-F5344CB8AC3E}">
        <p14:creationId xmlns:p14="http://schemas.microsoft.com/office/powerpoint/2010/main" val="4238966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20312" y="712922"/>
            <a:ext cx="8787539" cy="5078313"/>
          </a:xfrm>
          <a:prstGeom prst="rect">
            <a:avLst/>
          </a:prstGeom>
          <a:noFill/>
        </p:spPr>
        <p:txBody>
          <a:bodyPr wrap="square" rtlCol="0">
            <a:spAutoFit/>
          </a:bodyPr>
          <a:lstStyle/>
          <a:p>
            <a:pPr algn="ctr"/>
            <a:r>
              <a:rPr lang="en-US" sz="3600" dirty="0"/>
              <a:t>Northwest Ordinance of 1787</a:t>
            </a:r>
          </a:p>
          <a:p>
            <a:endParaRPr lang="en-US" sz="3600" dirty="0"/>
          </a:p>
          <a:p>
            <a:r>
              <a:rPr lang="en-US" sz="2800" dirty="0"/>
              <a:t>Passed by the Confederation Congress in July, 1787</a:t>
            </a:r>
          </a:p>
          <a:p>
            <a:endParaRPr lang="en-US" sz="2800" dirty="0"/>
          </a:p>
          <a:p>
            <a:r>
              <a:rPr lang="en-US" sz="2800" dirty="0"/>
              <a:t>Created the Northwest Territory</a:t>
            </a:r>
          </a:p>
          <a:p>
            <a:endParaRPr lang="en-US" sz="2800" dirty="0"/>
          </a:p>
          <a:p>
            <a:r>
              <a:rPr lang="en-US" sz="2800" dirty="0"/>
              <a:t>Outlined conditions under which territories could apply for statehood</a:t>
            </a:r>
          </a:p>
          <a:p>
            <a:endParaRPr lang="en-US" sz="2800" dirty="0"/>
          </a:p>
          <a:p>
            <a:r>
              <a:rPr lang="en-US" sz="2800" dirty="0"/>
              <a:t>Prohibited slavery in any states created north of the Ohio River, i.e., in the Northwest Territory</a:t>
            </a:r>
          </a:p>
        </p:txBody>
      </p:sp>
    </p:spTree>
    <p:extLst>
      <p:ext uri="{BB962C8B-B14F-4D97-AF65-F5344CB8AC3E}">
        <p14:creationId xmlns:p14="http://schemas.microsoft.com/office/powerpoint/2010/main" val="13727811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0062" y="0"/>
            <a:ext cx="11342085" cy="6858000"/>
          </a:xfrm>
          <a:prstGeom prst="rect">
            <a:avLst/>
          </a:prstGeom>
        </p:spPr>
      </p:pic>
    </p:spTree>
    <p:extLst>
      <p:ext uri="{BB962C8B-B14F-4D97-AF65-F5344CB8AC3E}">
        <p14:creationId xmlns:p14="http://schemas.microsoft.com/office/powerpoint/2010/main" val="10886910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5688" y="0"/>
            <a:ext cx="9134462" cy="6858000"/>
          </a:xfrm>
          <a:prstGeom prst="rect">
            <a:avLst/>
          </a:prstGeom>
        </p:spPr>
      </p:pic>
    </p:spTree>
    <p:extLst>
      <p:ext uri="{BB962C8B-B14F-4D97-AF65-F5344CB8AC3E}">
        <p14:creationId xmlns:p14="http://schemas.microsoft.com/office/powerpoint/2010/main" val="21921802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0435074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7181218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1365"/>
            <a:ext cx="12142141" cy="4754880"/>
          </a:xfrm>
          <a:prstGeom prst="rect">
            <a:avLst/>
          </a:prstGeom>
        </p:spPr>
      </p:pic>
      <p:sp>
        <p:nvSpPr>
          <p:cNvPr id="3" name="TextBox 2"/>
          <p:cNvSpPr txBox="1"/>
          <p:nvPr/>
        </p:nvSpPr>
        <p:spPr>
          <a:xfrm>
            <a:off x="650929" y="5563892"/>
            <a:ext cx="10771322" cy="523220"/>
          </a:xfrm>
          <a:prstGeom prst="rect">
            <a:avLst/>
          </a:prstGeom>
          <a:noFill/>
        </p:spPr>
        <p:txBody>
          <a:bodyPr wrap="square" rtlCol="0">
            <a:spAutoFit/>
          </a:bodyPr>
          <a:lstStyle/>
          <a:p>
            <a:pPr algn="ctr"/>
            <a:r>
              <a:rPr lang="en-US" sz="2800" dirty="0"/>
              <a:t>British warship impressing American sailors on the high seas</a:t>
            </a:r>
          </a:p>
        </p:txBody>
      </p:sp>
    </p:spTree>
    <p:extLst>
      <p:ext uri="{BB962C8B-B14F-4D97-AF65-F5344CB8AC3E}">
        <p14:creationId xmlns:p14="http://schemas.microsoft.com/office/powerpoint/2010/main" val="3744457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3180" y="0"/>
            <a:ext cx="9134462" cy="6858000"/>
          </a:xfrm>
          <a:prstGeom prst="rect">
            <a:avLst/>
          </a:prstGeom>
        </p:spPr>
      </p:pic>
    </p:spTree>
    <p:extLst>
      <p:ext uri="{BB962C8B-B14F-4D97-AF65-F5344CB8AC3E}">
        <p14:creationId xmlns:p14="http://schemas.microsoft.com/office/powerpoint/2010/main" val="21321389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3500" y="204787"/>
            <a:ext cx="9525000" cy="6448425"/>
          </a:xfrm>
          <a:prstGeom prst="rect">
            <a:avLst/>
          </a:prstGeom>
        </p:spPr>
      </p:pic>
    </p:spTree>
    <p:extLst>
      <p:ext uri="{BB962C8B-B14F-4D97-AF65-F5344CB8AC3E}">
        <p14:creationId xmlns:p14="http://schemas.microsoft.com/office/powerpoint/2010/main" val="29712840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7431" y="0"/>
            <a:ext cx="11058525" cy="6858000"/>
          </a:xfrm>
          <a:prstGeom prst="rect">
            <a:avLst/>
          </a:prstGeom>
        </p:spPr>
      </p:pic>
    </p:spTree>
    <p:extLst>
      <p:ext uri="{BB962C8B-B14F-4D97-AF65-F5344CB8AC3E}">
        <p14:creationId xmlns:p14="http://schemas.microsoft.com/office/powerpoint/2010/main" val="26177580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8237" y="0"/>
            <a:ext cx="10434757" cy="6858000"/>
          </a:xfrm>
          <a:prstGeom prst="rect">
            <a:avLst/>
          </a:prstGeom>
        </p:spPr>
      </p:pic>
    </p:spTree>
    <p:extLst>
      <p:ext uri="{BB962C8B-B14F-4D97-AF65-F5344CB8AC3E}">
        <p14:creationId xmlns:p14="http://schemas.microsoft.com/office/powerpoint/2010/main" val="34788290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7188" y="0"/>
            <a:ext cx="11358996" cy="6858000"/>
          </a:xfrm>
          <a:prstGeom prst="rect">
            <a:avLst/>
          </a:prstGeom>
        </p:spPr>
      </p:pic>
    </p:spTree>
    <p:extLst>
      <p:ext uri="{BB962C8B-B14F-4D97-AF65-F5344CB8AC3E}">
        <p14:creationId xmlns:p14="http://schemas.microsoft.com/office/powerpoint/2010/main" val="3203847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5811" y="1224365"/>
            <a:ext cx="8911525" cy="4339650"/>
          </a:xfrm>
          <a:prstGeom prst="rect">
            <a:avLst/>
          </a:prstGeom>
          <a:noFill/>
        </p:spPr>
        <p:txBody>
          <a:bodyPr wrap="square" rtlCol="0">
            <a:spAutoFit/>
          </a:bodyPr>
          <a:lstStyle/>
          <a:p>
            <a:pPr algn="ctr"/>
            <a:r>
              <a:rPr lang="en-US" sz="4400" b="1" dirty="0"/>
              <a:t>Post-War Economic Crisis</a:t>
            </a:r>
          </a:p>
          <a:p>
            <a:endParaRPr lang="en-US" sz="3200" dirty="0"/>
          </a:p>
          <a:p>
            <a:pPr algn="ctr"/>
            <a:r>
              <a:rPr lang="en-US" sz="4000" dirty="0"/>
              <a:t>National and state war debts</a:t>
            </a:r>
          </a:p>
          <a:p>
            <a:pPr algn="ctr"/>
            <a:endParaRPr lang="en-US" sz="4000" dirty="0"/>
          </a:p>
          <a:p>
            <a:pPr algn="ctr"/>
            <a:r>
              <a:rPr lang="en-US" sz="4000" dirty="0"/>
              <a:t>Trade restrictions</a:t>
            </a:r>
          </a:p>
          <a:p>
            <a:pPr algn="ctr"/>
            <a:endParaRPr lang="en-US" sz="4000" dirty="0"/>
          </a:p>
          <a:p>
            <a:pPr algn="ctr"/>
            <a:r>
              <a:rPr lang="en-US" sz="4000" dirty="0"/>
              <a:t>Shortage of cash</a:t>
            </a:r>
          </a:p>
        </p:txBody>
      </p:sp>
    </p:spTree>
    <p:extLst>
      <p:ext uri="{BB962C8B-B14F-4D97-AF65-F5344CB8AC3E}">
        <p14:creationId xmlns:p14="http://schemas.microsoft.com/office/powerpoint/2010/main" val="2881930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02149" y="0"/>
            <a:ext cx="9134462" cy="6858000"/>
          </a:xfrm>
          <a:prstGeom prst="rect">
            <a:avLst/>
          </a:prstGeom>
        </p:spPr>
      </p:pic>
    </p:spTree>
    <p:extLst>
      <p:ext uri="{BB962C8B-B14F-4D97-AF65-F5344CB8AC3E}">
        <p14:creationId xmlns:p14="http://schemas.microsoft.com/office/powerpoint/2010/main" val="20456127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61187" y="0"/>
            <a:ext cx="9134462" cy="6858000"/>
          </a:xfrm>
          <a:prstGeom prst="rect">
            <a:avLst/>
          </a:prstGeom>
        </p:spPr>
      </p:pic>
    </p:spTree>
    <p:extLst>
      <p:ext uri="{BB962C8B-B14F-4D97-AF65-F5344CB8AC3E}">
        <p14:creationId xmlns:p14="http://schemas.microsoft.com/office/powerpoint/2010/main" val="28991965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35530" y="0"/>
            <a:ext cx="9144000" cy="6858000"/>
          </a:xfrm>
          <a:prstGeom prst="rect">
            <a:avLst/>
          </a:prstGeom>
        </p:spPr>
      </p:pic>
    </p:spTree>
    <p:extLst>
      <p:ext uri="{BB962C8B-B14F-4D97-AF65-F5344CB8AC3E}">
        <p14:creationId xmlns:p14="http://schemas.microsoft.com/office/powerpoint/2010/main" val="24133916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1332" y="0"/>
            <a:ext cx="10033636" cy="6858000"/>
          </a:xfrm>
          <a:prstGeom prst="rect">
            <a:avLst/>
          </a:prstGeom>
        </p:spPr>
      </p:pic>
    </p:spTree>
    <p:extLst>
      <p:ext uri="{BB962C8B-B14F-4D97-AF65-F5344CB8AC3E}">
        <p14:creationId xmlns:p14="http://schemas.microsoft.com/office/powerpoint/2010/main" val="38974661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3179" y="0"/>
            <a:ext cx="9134462" cy="6858000"/>
          </a:xfrm>
          <a:prstGeom prst="rect">
            <a:avLst/>
          </a:prstGeom>
        </p:spPr>
      </p:pic>
    </p:spTree>
    <p:extLst>
      <p:ext uri="{BB962C8B-B14F-4D97-AF65-F5344CB8AC3E}">
        <p14:creationId xmlns:p14="http://schemas.microsoft.com/office/powerpoint/2010/main" val="20159683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8448708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0287000" cy="6858000"/>
          </a:xfrm>
          <a:prstGeom prst="rect">
            <a:avLst/>
          </a:prstGeom>
        </p:spPr>
      </p:pic>
      <p:sp>
        <p:nvSpPr>
          <p:cNvPr id="3" name="TextBox 2"/>
          <p:cNvSpPr txBox="1"/>
          <p:nvPr/>
        </p:nvSpPr>
        <p:spPr>
          <a:xfrm>
            <a:off x="10286999" y="867905"/>
            <a:ext cx="1646695" cy="4893647"/>
          </a:xfrm>
          <a:prstGeom prst="rect">
            <a:avLst/>
          </a:prstGeom>
          <a:noFill/>
        </p:spPr>
        <p:txBody>
          <a:bodyPr wrap="square" rtlCol="0">
            <a:spAutoFit/>
          </a:bodyPr>
          <a:lstStyle/>
          <a:p>
            <a:r>
              <a:rPr lang="en-US" sz="2400" dirty="0"/>
              <a:t>Anti-French political cartoon regarding XYZ affair.</a:t>
            </a:r>
          </a:p>
          <a:p>
            <a:endParaRPr lang="en-US" sz="2400" dirty="0"/>
          </a:p>
          <a:p>
            <a:r>
              <a:rPr lang="en-US" sz="2400" dirty="0"/>
              <a:t>The affair caused Americans to clamor for war against France.</a:t>
            </a:r>
          </a:p>
        </p:txBody>
      </p:sp>
    </p:spTree>
    <p:extLst>
      <p:ext uri="{BB962C8B-B14F-4D97-AF65-F5344CB8AC3E}">
        <p14:creationId xmlns:p14="http://schemas.microsoft.com/office/powerpoint/2010/main" val="23725778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1447" y="0"/>
            <a:ext cx="11047070" cy="6217920"/>
          </a:xfrm>
          <a:prstGeom prst="rect">
            <a:avLst/>
          </a:prstGeom>
        </p:spPr>
      </p:pic>
      <p:sp>
        <p:nvSpPr>
          <p:cNvPr id="3" name="TextBox 2"/>
          <p:cNvSpPr txBox="1"/>
          <p:nvPr/>
        </p:nvSpPr>
        <p:spPr>
          <a:xfrm>
            <a:off x="898902" y="6338807"/>
            <a:ext cx="10259878" cy="400110"/>
          </a:xfrm>
          <a:prstGeom prst="rect">
            <a:avLst/>
          </a:prstGeom>
          <a:noFill/>
        </p:spPr>
        <p:txBody>
          <a:bodyPr wrap="square" rtlCol="0">
            <a:spAutoFit/>
          </a:bodyPr>
          <a:lstStyle/>
          <a:p>
            <a:pPr algn="ctr"/>
            <a:r>
              <a:rPr lang="en-US" sz="2000" b="1" dirty="0"/>
              <a:t>Adams’ cabinet calls for 20,000 man army and construction of a U.S. Navy to fight the French</a:t>
            </a:r>
          </a:p>
        </p:txBody>
      </p:sp>
    </p:spTree>
    <p:extLst>
      <p:ext uri="{BB962C8B-B14F-4D97-AF65-F5344CB8AC3E}">
        <p14:creationId xmlns:p14="http://schemas.microsoft.com/office/powerpoint/2010/main" val="4862595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96326" y="0"/>
            <a:ext cx="8770935" cy="6858000"/>
          </a:xfrm>
          <a:prstGeom prst="rect">
            <a:avLst/>
          </a:prstGeom>
        </p:spPr>
      </p:pic>
    </p:spTree>
    <p:extLst>
      <p:ext uri="{BB962C8B-B14F-4D97-AF65-F5344CB8AC3E}">
        <p14:creationId xmlns:p14="http://schemas.microsoft.com/office/powerpoint/2010/main" val="42377431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681009" cy="6858000"/>
          </a:xfrm>
          <a:prstGeom prst="rect">
            <a:avLst/>
          </a:prstGeom>
        </p:spPr>
      </p:pic>
      <p:sp>
        <p:nvSpPr>
          <p:cNvPr id="3" name="TextBox 2"/>
          <p:cNvSpPr txBox="1"/>
          <p:nvPr/>
        </p:nvSpPr>
        <p:spPr>
          <a:xfrm>
            <a:off x="9144000" y="526942"/>
            <a:ext cx="2588217" cy="4308872"/>
          </a:xfrm>
          <a:prstGeom prst="rect">
            <a:avLst/>
          </a:prstGeom>
          <a:noFill/>
        </p:spPr>
        <p:txBody>
          <a:bodyPr wrap="square" rtlCol="0">
            <a:spAutoFit/>
          </a:bodyPr>
          <a:lstStyle/>
          <a:p>
            <a:r>
              <a:rPr lang="en-US" sz="3200" dirty="0"/>
              <a:t>Quasi-War with France</a:t>
            </a:r>
          </a:p>
          <a:p>
            <a:endParaRPr lang="en-US" dirty="0"/>
          </a:p>
          <a:p>
            <a:r>
              <a:rPr lang="en-US" sz="2400" dirty="0"/>
              <a:t>The frigate USS </a:t>
            </a:r>
            <a:r>
              <a:rPr lang="en-US" sz="2400" i="1" dirty="0"/>
              <a:t>Constellation</a:t>
            </a:r>
          </a:p>
          <a:p>
            <a:r>
              <a:rPr lang="en-US" sz="2400" dirty="0"/>
              <a:t>unleashes a broadside upon the French frigate </a:t>
            </a:r>
            <a:r>
              <a:rPr lang="en-US" sz="2400" i="1" dirty="0" err="1"/>
              <a:t>L'Insurgente</a:t>
            </a:r>
            <a:r>
              <a:rPr lang="en-US" sz="2400" dirty="0" err="1"/>
              <a:t>in</a:t>
            </a:r>
            <a:r>
              <a:rPr lang="en-US" sz="2400" dirty="0"/>
              <a:t> the open sea, February, 1799</a:t>
            </a:r>
          </a:p>
        </p:txBody>
      </p:sp>
    </p:spTree>
    <p:extLst>
      <p:ext uri="{BB962C8B-B14F-4D97-AF65-F5344CB8AC3E}">
        <p14:creationId xmlns:p14="http://schemas.microsoft.com/office/powerpoint/2010/main" val="859844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4370" y="0"/>
            <a:ext cx="10031638" cy="6858000"/>
          </a:xfrm>
          <a:prstGeom prst="rect">
            <a:avLst/>
          </a:prstGeom>
        </p:spPr>
      </p:pic>
    </p:spTree>
    <p:extLst>
      <p:ext uri="{BB962C8B-B14F-4D97-AF65-F5344CB8AC3E}">
        <p14:creationId xmlns:p14="http://schemas.microsoft.com/office/powerpoint/2010/main" val="6719664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6984960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7968415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87837" y="0"/>
            <a:ext cx="9144000" cy="6858000"/>
          </a:xfrm>
          <a:prstGeom prst="rect">
            <a:avLst/>
          </a:prstGeom>
        </p:spPr>
      </p:pic>
    </p:spTree>
    <p:extLst>
      <p:ext uri="{BB962C8B-B14F-4D97-AF65-F5344CB8AC3E}">
        <p14:creationId xmlns:p14="http://schemas.microsoft.com/office/powerpoint/2010/main" val="21684907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1029" y="0"/>
            <a:ext cx="9144000" cy="6858000"/>
          </a:xfrm>
          <a:prstGeom prst="rect">
            <a:avLst/>
          </a:prstGeom>
        </p:spPr>
      </p:pic>
    </p:spTree>
    <p:extLst>
      <p:ext uri="{BB962C8B-B14F-4D97-AF65-F5344CB8AC3E}">
        <p14:creationId xmlns:p14="http://schemas.microsoft.com/office/powerpoint/2010/main" val="26674622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95106" y="0"/>
            <a:ext cx="6423413" cy="6858000"/>
          </a:xfrm>
          <a:prstGeom prst="rect">
            <a:avLst/>
          </a:prstGeom>
        </p:spPr>
      </p:pic>
    </p:spTree>
    <p:extLst>
      <p:ext uri="{BB962C8B-B14F-4D97-AF65-F5344CB8AC3E}">
        <p14:creationId xmlns:p14="http://schemas.microsoft.com/office/powerpoint/2010/main" val="39371411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71693" y="0"/>
            <a:ext cx="9144000" cy="6858000"/>
          </a:xfrm>
          <a:prstGeom prst="rect">
            <a:avLst/>
          </a:prstGeom>
        </p:spPr>
      </p:pic>
    </p:spTree>
    <p:extLst>
      <p:ext uri="{BB962C8B-B14F-4D97-AF65-F5344CB8AC3E}">
        <p14:creationId xmlns:p14="http://schemas.microsoft.com/office/powerpoint/2010/main" val="3682047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0080" y="0"/>
            <a:ext cx="10748192" cy="6858000"/>
          </a:xfrm>
          <a:prstGeom prst="rect">
            <a:avLst/>
          </a:prstGeom>
        </p:spPr>
      </p:pic>
    </p:spTree>
    <p:extLst>
      <p:ext uri="{BB962C8B-B14F-4D97-AF65-F5344CB8AC3E}">
        <p14:creationId xmlns:p14="http://schemas.microsoft.com/office/powerpoint/2010/main" val="32011605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8226" y="0"/>
            <a:ext cx="9120608" cy="6858000"/>
          </a:xfrm>
          <a:prstGeom prst="rect">
            <a:avLst/>
          </a:prstGeom>
        </p:spPr>
      </p:pic>
    </p:spTree>
    <p:extLst>
      <p:ext uri="{BB962C8B-B14F-4D97-AF65-F5344CB8AC3E}">
        <p14:creationId xmlns:p14="http://schemas.microsoft.com/office/powerpoint/2010/main" val="9491486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7973" y="0"/>
            <a:ext cx="4637725" cy="6858000"/>
          </a:xfrm>
          <a:prstGeom prst="rect">
            <a:avLst/>
          </a:prstGeom>
        </p:spPr>
      </p:pic>
      <p:pic>
        <p:nvPicPr>
          <p:cNvPr id="4" name="Picture 3"/>
          <p:cNvPicPr>
            <a:picLocks noChangeAspect="1"/>
          </p:cNvPicPr>
          <p:nvPr/>
        </p:nvPicPr>
        <p:blipFill>
          <a:blip r:embed="rId3"/>
          <a:stretch>
            <a:fillRect/>
          </a:stretch>
        </p:blipFill>
        <p:spPr>
          <a:xfrm>
            <a:off x="5013541" y="0"/>
            <a:ext cx="7038975" cy="5095875"/>
          </a:xfrm>
          <a:prstGeom prst="rect">
            <a:avLst/>
          </a:prstGeom>
        </p:spPr>
      </p:pic>
      <p:sp>
        <p:nvSpPr>
          <p:cNvPr id="5" name="TextBox 4"/>
          <p:cNvSpPr txBox="1"/>
          <p:nvPr/>
        </p:nvSpPr>
        <p:spPr>
          <a:xfrm>
            <a:off x="5377912" y="5517397"/>
            <a:ext cx="6106332" cy="523220"/>
          </a:xfrm>
          <a:prstGeom prst="rect">
            <a:avLst/>
          </a:prstGeom>
          <a:noFill/>
        </p:spPr>
        <p:txBody>
          <a:bodyPr wrap="square" rtlCol="0">
            <a:spAutoFit/>
          </a:bodyPr>
          <a:lstStyle/>
          <a:p>
            <a:pPr algn="ctr"/>
            <a:r>
              <a:rPr lang="en-US" sz="2800" b="1" dirty="0"/>
              <a:t>First Barbary War, 1801-1805</a:t>
            </a:r>
          </a:p>
        </p:txBody>
      </p:sp>
    </p:spTree>
    <p:extLst>
      <p:ext uri="{BB962C8B-B14F-4D97-AF65-F5344CB8AC3E}">
        <p14:creationId xmlns:p14="http://schemas.microsoft.com/office/powerpoint/2010/main" val="3756062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7794" y="185736"/>
            <a:ext cx="11083628" cy="5486400"/>
          </a:xfrm>
          <a:prstGeom prst="rect">
            <a:avLst/>
          </a:prstGeom>
        </p:spPr>
      </p:pic>
      <p:sp>
        <p:nvSpPr>
          <p:cNvPr id="3" name="TextBox 2"/>
          <p:cNvSpPr txBox="1"/>
          <p:nvPr/>
        </p:nvSpPr>
        <p:spPr>
          <a:xfrm>
            <a:off x="2262753" y="6028841"/>
            <a:ext cx="7532176" cy="584775"/>
          </a:xfrm>
          <a:prstGeom prst="rect">
            <a:avLst/>
          </a:prstGeom>
          <a:noFill/>
        </p:spPr>
        <p:txBody>
          <a:bodyPr wrap="square" rtlCol="0">
            <a:spAutoFit/>
          </a:bodyPr>
          <a:lstStyle/>
          <a:p>
            <a:pPr algn="ctr"/>
            <a:r>
              <a:rPr lang="en-US" sz="3200" dirty="0"/>
              <a:t>Saint Dominique (now Haiti)</a:t>
            </a:r>
            <a:endParaRPr lang="en-US" dirty="0"/>
          </a:p>
        </p:txBody>
      </p:sp>
    </p:spTree>
    <p:extLst>
      <p:ext uri="{BB962C8B-B14F-4D97-AF65-F5344CB8AC3E}">
        <p14:creationId xmlns:p14="http://schemas.microsoft.com/office/powerpoint/2010/main" val="285652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4468" y="340963"/>
            <a:ext cx="11592732" cy="6401753"/>
          </a:xfrm>
          <a:prstGeom prst="rect">
            <a:avLst/>
          </a:prstGeom>
          <a:noFill/>
        </p:spPr>
        <p:txBody>
          <a:bodyPr wrap="square" rtlCol="0">
            <a:spAutoFit/>
          </a:bodyPr>
          <a:lstStyle/>
          <a:p>
            <a:pPr algn="ctr"/>
            <a:r>
              <a:rPr lang="en-US" sz="2800" b="1" dirty="0"/>
              <a:t>Western Massachusetts Farmers’ Grievances</a:t>
            </a:r>
          </a:p>
          <a:p>
            <a:endParaRPr lang="en-US" sz="2800" dirty="0"/>
          </a:p>
          <a:p>
            <a:r>
              <a:rPr lang="en-US" sz="2800" dirty="0"/>
              <a:t>FIRST: 	The present system of taxation unfairly taxes the poor.</a:t>
            </a:r>
          </a:p>
          <a:p>
            <a:endParaRPr lang="en-US" sz="2800" dirty="0"/>
          </a:p>
          <a:p>
            <a:r>
              <a:rPr lang="en-US" sz="2800" dirty="0"/>
              <a:t>SECOND: 	The tax rates have been set too high.</a:t>
            </a:r>
          </a:p>
          <a:p>
            <a:endParaRPr lang="en-US" sz="2800" dirty="0"/>
          </a:p>
          <a:p>
            <a:r>
              <a:rPr lang="en-US" sz="2800" dirty="0"/>
              <a:t>THIRD: 	There is a shortage of cash money, and farm goods are not 			accepted as payment for debts and taxes.</a:t>
            </a:r>
          </a:p>
          <a:p>
            <a:endParaRPr lang="en-US" sz="2800" dirty="0"/>
          </a:p>
          <a:p>
            <a:r>
              <a:rPr lang="en-US" sz="2800" dirty="0"/>
              <a:t>FOURTH: 	Court and lawyer fees are set too high.</a:t>
            </a:r>
          </a:p>
          <a:p>
            <a:endParaRPr lang="en-US" sz="2800" dirty="0"/>
          </a:p>
          <a:p>
            <a:r>
              <a:rPr lang="en-US" sz="2800" dirty="0"/>
              <a:t>FIFTH: 	State government officials are being paid fattened salaries.</a:t>
            </a:r>
          </a:p>
          <a:p>
            <a:endParaRPr lang="en-US" sz="2800" dirty="0"/>
          </a:p>
          <a:p>
            <a:r>
              <a:rPr lang="en-US" sz="2800" dirty="0"/>
              <a:t>SIXTH: 	The state capital at Boston should be moved inland</a:t>
            </a:r>
          </a:p>
          <a:p>
            <a:endParaRPr lang="en-US" dirty="0"/>
          </a:p>
        </p:txBody>
      </p:sp>
    </p:spTree>
    <p:extLst>
      <p:ext uri="{BB962C8B-B14F-4D97-AF65-F5344CB8AC3E}">
        <p14:creationId xmlns:p14="http://schemas.microsoft.com/office/powerpoint/2010/main" val="41507848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3260" y="0"/>
            <a:ext cx="10829054" cy="6858000"/>
          </a:xfrm>
          <a:prstGeom prst="rect">
            <a:avLst/>
          </a:prstGeom>
        </p:spPr>
      </p:pic>
    </p:spTree>
    <p:extLst>
      <p:ext uri="{BB962C8B-B14F-4D97-AF65-F5344CB8AC3E}">
        <p14:creationId xmlns:p14="http://schemas.microsoft.com/office/powerpoint/2010/main" val="40162064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833322" y="0"/>
            <a:ext cx="4749304" cy="6858000"/>
          </a:xfrm>
          <a:prstGeom prst="rect">
            <a:avLst/>
          </a:prstGeom>
        </p:spPr>
      </p:pic>
      <p:pic>
        <p:nvPicPr>
          <p:cNvPr id="4" name="Picture 3"/>
          <p:cNvPicPr>
            <a:picLocks noChangeAspect="1"/>
          </p:cNvPicPr>
          <p:nvPr/>
        </p:nvPicPr>
        <p:blipFill>
          <a:blip r:embed="rId3"/>
          <a:stretch>
            <a:fillRect/>
          </a:stretch>
        </p:blipFill>
        <p:spPr>
          <a:xfrm>
            <a:off x="1711025" y="0"/>
            <a:ext cx="4122297" cy="6858000"/>
          </a:xfrm>
          <a:prstGeom prst="rect">
            <a:avLst/>
          </a:prstGeom>
        </p:spPr>
      </p:pic>
      <p:sp>
        <p:nvSpPr>
          <p:cNvPr id="6" name="TextBox 5"/>
          <p:cNvSpPr txBox="1"/>
          <p:nvPr/>
        </p:nvSpPr>
        <p:spPr>
          <a:xfrm>
            <a:off x="10675917" y="1769423"/>
            <a:ext cx="1516083" cy="1200329"/>
          </a:xfrm>
          <a:prstGeom prst="rect">
            <a:avLst/>
          </a:prstGeom>
          <a:noFill/>
        </p:spPr>
        <p:txBody>
          <a:bodyPr wrap="square" rtlCol="0">
            <a:spAutoFit/>
          </a:bodyPr>
          <a:lstStyle/>
          <a:p>
            <a:r>
              <a:rPr lang="en-US" sz="2400" b="1" dirty="0"/>
              <a:t>Jean-Jacques Dessalines</a:t>
            </a:r>
          </a:p>
        </p:txBody>
      </p:sp>
      <p:sp>
        <p:nvSpPr>
          <p:cNvPr id="8" name="TextBox 7"/>
          <p:cNvSpPr txBox="1"/>
          <p:nvPr/>
        </p:nvSpPr>
        <p:spPr>
          <a:xfrm>
            <a:off x="0" y="1769423"/>
            <a:ext cx="1711025" cy="1107996"/>
          </a:xfrm>
          <a:prstGeom prst="rect">
            <a:avLst/>
          </a:prstGeom>
          <a:noFill/>
        </p:spPr>
        <p:txBody>
          <a:bodyPr wrap="square" rtlCol="0">
            <a:spAutoFit/>
          </a:bodyPr>
          <a:lstStyle/>
          <a:p>
            <a:r>
              <a:rPr lang="en-US" sz="2400" b="1" dirty="0"/>
              <a:t>Toussaint L’Ouverture</a:t>
            </a:r>
            <a:endParaRPr lang="en-US" sz="2400" dirty="0"/>
          </a:p>
          <a:p>
            <a:endParaRPr lang="en-US" dirty="0"/>
          </a:p>
        </p:txBody>
      </p:sp>
    </p:spTree>
    <p:extLst>
      <p:ext uri="{BB962C8B-B14F-4D97-AF65-F5344CB8AC3E}">
        <p14:creationId xmlns:p14="http://schemas.microsoft.com/office/powerpoint/2010/main" val="16132661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053" y="165832"/>
            <a:ext cx="10998263" cy="5852160"/>
          </a:xfrm>
          <a:prstGeom prst="rect">
            <a:avLst/>
          </a:prstGeom>
        </p:spPr>
      </p:pic>
      <p:sp>
        <p:nvSpPr>
          <p:cNvPr id="3" name="TextBox 2"/>
          <p:cNvSpPr txBox="1"/>
          <p:nvPr/>
        </p:nvSpPr>
        <p:spPr>
          <a:xfrm>
            <a:off x="991892" y="6168325"/>
            <a:ext cx="10182386" cy="400110"/>
          </a:xfrm>
          <a:prstGeom prst="rect">
            <a:avLst/>
          </a:prstGeom>
          <a:noFill/>
        </p:spPr>
        <p:txBody>
          <a:bodyPr wrap="square" rtlCol="0">
            <a:spAutoFit/>
          </a:bodyPr>
          <a:lstStyle/>
          <a:p>
            <a:pPr algn="ctr"/>
            <a:r>
              <a:rPr lang="en-US" sz="2000" b="1" dirty="0"/>
              <a:t>1791 – Toussaint L’Ouverture leads successful slave revolt in St. Dominique (now Haiti)</a:t>
            </a:r>
          </a:p>
        </p:txBody>
      </p:sp>
    </p:spTree>
    <p:extLst>
      <p:ext uri="{BB962C8B-B14F-4D97-AF65-F5344CB8AC3E}">
        <p14:creationId xmlns:p14="http://schemas.microsoft.com/office/powerpoint/2010/main" val="29217040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78381" y="0"/>
            <a:ext cx="6207673" cy="6858000"/>
          </a:xfrm>
          <a:prstGeom prst="rect">
            <a:avLst/>
          </a:prstGeom>
        </p:spPr>
      </p:pic>
    </p:spTree>
    <p:extLst>
      <p:ext uri="{BB962C8B-B14F-4D97-AF65-F5344CB8AC3E}">
        <p14:creationId xmlns:p14="http://schemas.microsoft.com/office/powerpoint/2010/main" val="39311473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0125" y="0"/>
            <a:ext cx="9144000" cy="6858000"/>
          </a:xfrm>
          <a:prstGeom prst="rect">
            <a:avLst/>
          </a:prstGeom>
        </p:spPr>
      </p:pic>
    </p:spTree>
    <p:extLst>
      <p:ext uri="{BB962C8B-B14F-4D97-AF65-F5344CB8AC3E}">
        <p14:creationId xmlns:p14="http://schemas.microsoft.com/office/powerpoint/2010/main" val="4514708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67563" cy="6858000"/>
          </a:xfrm>
          <a:prstGeom prst="rect">
            <a:avLst/>
          </a:prstGeom>
        </p:spPr>
      </p:pic>
      <p:sp>
        <p:nvSpPr>
          <p:cNvPr id="3" name="TextBox 2"/>
          <p:cNvSpPr txBox="1"/>
          <p:nvPr/>
        </p:nvSpPr>
        <p:spPr>
          <a:xfrm>
            <a:off x="9562454" y="526942"/>
            <a:ext cx="2340244" cy="3539430"/>
          </a:xfrm>
          <a:prstGeom prst="rect">
            <a:avLst/>
          </a:prstGeom>
          <a:noFill/>
        </p:spPr>
        <p:txBody>
          <a:bodyPr wrap="square" rtlCol="0">
            <a:spAutoFit/>
          </a:bodyPr>
          <a:lstStyle/>
          <a:p>
            <a:r>
              <a:rPr lang="en-US" sz="2800" dirty="0"/>
              <a:t>French troops led by General Leclerc battle Haitian rebels led by Jean-Jacques </a:t>
            </a:r>
            <a:r>
              <a:rPr lang="en-US" sz="2800" dirty="0" err="1"/>
              <a:t>Dessaline</a:t>
            </a:r>
            <a:r>
              <a:rPr lang="en-US" sz="2800" dirty="0"/>
              <a:t>, March, 1802</a:t>
            </a:r>
          </a:p>
        </p:txBody>
      </p:sp>
    </p:spTree>
    <p:extLst>
      <p:ext uri="{BB962C8B-B14F-4D97-AF65-F5344CB8AC3E}">
        <p14:creationId xmlns:p14="http://schemas.microsoft.com/office/powerpoint/2010/main" val="22524881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0073" y="113655"/>
            <a:ext cx="11658600" cy="5486400"/>
          </a:xfrm>
          <a:prstGeom prst="rect">
            <a:avLst/>
          </a:prstGeom>
        </p:spPr>
      </p:pic>
      <p:sp>
        <p:nvSpPr>
          <p:cNvPr id="4" name="TextBox 3"/>
          <p:cNvSpPr txBox="1"/>
          <p:nvPr/>
        </p:nvSpPr>
        <p:spPr>
          <a:xfrm>
            <a:off x="464949" y="5765369"/>
            <a:ext cx="11189776" cy="954107"/>
          </a:xfrm>
          <a:prstGeom prst="rect">
            <a:avLst/>
          </a:prstGeom>
          <a:noFill/>
        </p:spPr>
        <p:txBody>
          <a:bodyPr wrap="square" rtlCol="0">
            <a:spAutoFit/>
          </a:bodyPr>
          <a:lstStyle/>
          <a:p>
            <a:pPr algn="ctr"/>
            <a:r>
              <a:rPr lang="en-US" sz="2800" b="1" dirty="0"/>
              <a:t>Under Dessalines’ leadership, Haitian rebels killed </a:t>
            </a:r>
          </a:p>
          <a:p>
            <a:pPr algn="ctr"/>
            <a:r>
              <a:rPr lang="en-US" sz="2800" b="1" dirty="0"/>
              <a:t>3,000-5,000 whites in the 1804 “Haiti Massacre”</a:t>
            </a:r>
          </a:p>
        </p:txBody>
      </p:sp>
    </p:spTree>
    <p:extLst>
      <p:ext uri="{BB962C8B-B14F-4D97-AF65-F5344CB8AC3E}">
        <p14:creationId xmlns:p14="http://schemas.microsoft.com/office/powerpoint/2010/main" val="21578607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6685" y="0"/>
            <a:ext cx="9134462" cy="6858000"/>
          </a:xfrm>
          <a:prstGeom prst="rect">
            <a:avLst/>
          </a:prstGeom>
        </p:spPr>
      </p:pic>
    </p:spTree>
    <p:extLst>
      <p:ext uri="{BB962C8B-B14F-4D97-AF65-F5344CB8AC3E}">
        <p14:creationId xmlns:p14="http://schemas.microsoft.com/office/powerpoint/2010/main" val="2661549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219694" cy="6858000"/>
          </a:xfrm>
          <a:prstGeom prst="rect">
            <a:avLst/>
          </a:prstGeom>
        </p:spPr>
      </p:pic>
    </p:spTree>
    <p:extLst>
      <p:ext uri="{BB962C8B-B14F-4D97-AF65-F5344CB8AC3E}">
        <p14:creationId xmlns:p14="http://schemas.microsoft.com/office/powerpoint/2010/main" val="21207767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837325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1149</TotalTime>
  <Words>1172</Words>
  <Application>Microsoft Office PowerPoint</Application>
  <PresentationFormat>Widescreen</PresentationFormat>
  <Paragraphs>158</Paragraphs>
  <Slides>163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163</vt:i4>
      </vt:variant>
    </vt:vector>
  </HeadingPairs>
  <TitlesOfParts>
    <vt:vector size="16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Navin</dc:creator>
  <cp:lastModifiedBy>John Navin</cp:lastModifiedBy>
  <cp:revision>84</cp:revision>
  <dcterms:created xsi:type="dcterms:W3CDTF">2018-02-23T14:57:40Z</dcterms:created>
  <dcterms:modified xsi:type="dcterms:W3CDTF">2021-02-23T17:04:25Z</dcterms:modified>
</cp:coreProperties>
</file>