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2" r:id="rId2"/>
    <p:sldId id="289" r:id="rId3"/>
    <p:sldId id="356" r:id="rId4"/>
    <p:sldId id="354" r:id="rId5"/>
    <p:sldId id="358" r:id="rId6"/>
    <p:sldId id="424" r:id="rId7"/>
    <p:sldId id="259" r:id="rId8"/>
    <p:sldId id="313" r:id="rId9"/>
    <p:sldId id="425" r:id="rId10"/>
    <p:sldId id="310" r:id="rId11"/>
    <p:sldId id="270" r:id="rId12"/>
    <p:sldId id="309" r:id="rId13"/>
    <p:sldId id="276" r:id="rId14"/>
    <p:sldId id="292" r:id="rId15"/>
    <p:sldId id="340" r:id="rId16"/>
    <p:sldId id="343" r:id="rId17"/>
    <p:sldId id="281" r:id="rId18"/>
    <p:sldId id="282" r:id="rId19"/>
    <p:sldId id="285" r:id="rId20"/>
    <p:sldId id="283" r:id="rId21"/>
    <p:sldId id="328" r:id="rId22"/>
    <p:sldId id="364" r:id="rId23"/>
    <p:sldId id="330" r:id="rId24"/>
    <p:sldId id="373" r:id="rId25"/>
    <p:sldId id="315" r:id="rId26"/>
    <p:sldId id="464" r:id="rId27"/>
    <p:sldId id="466" r:id="rId28"/>
    <p:sldId id="457" r:id="rId29"/>
    <p:sldId id="459" r:id="rId30"/>
    <p:sldId id="461" r:id="rId31"/>
    <p:sldId id="420" r:id="rId32"/>
    <p:sldId id="348" r:id="rId33"/>
    <p:sldId id="349" r:id="rId34"/>
    <p:sldId id="472" r:id="rId35"/>
    <p:sldId id="473" r:id="rId36"/>
    <p:sldId id="446" r:id="rId37"/>
    <p:sldId id="449" r:id="rId38"/>
    <p:sldId id="470" r:id="rId39"/>
    <p:sldId id="448" r:id="rId40"/>
    <p:sldId id="450" r:id="rId41"/>
    <p:sldId id="469" r:id="rId42"/>
    <p:sldId id="378" r:id="rId43"/>
    <p:sldId id="437" r:id="rId44"/>
    <p:sldId id="379" r:id="rId45"/>
    <p:sldId id="441" r:id="rId46"/>
    <p:sldId id="382" r:id="rId47"/>
    <p:sldId id="381" r:id="rId48"/>
    <p:sldId id="383" r:id="rId49"/>
    <p:sldId id="385" r:id="rId50"/>
    <p:sldId id="387" r:id="rId51"/>
    <p:sldId id="386" r:id="rId52"/>
    <p:sldId id="388" r:id="rId53"/>
    <p:sldId id="404" r:id="rId54"/>
    <p:sldId id="377" r:id="rId55"/>
    <p:sldId id="370" r:id="rId56"/>
    <p:sldId id="406" r:id="rId57"/>
    <p:sldId id="314" r:id="rId58"/>
    <p:sldId id="408" r:id="rId59"/>
    <p:sldId id="367" r:id="rId60"/>
    <p:sldId id="375" r:id="rId61"/>
    <p:sldId id="389" r:id="rId62"/>
    <p:sldId id="390" r:id="rId63"/>
    <p:sldId id="391" r:id="rId64"/>
    <p:sldId id="474" r:id="rId65"/>
    <p:sldId id="475" r:id="rId66"/>
    <p:sldId id="278" r:id="rId67"/>
    <p:sldId id="308" r:id="rId68"/>
    <p:sldId id="380" r:id="rId69"/>
    <p:sldId id="392" r:id="rId70"/>
    <p:sldId id="394" r:id="rId71"/>
    <p:sldId id="432" r:id="rId72"/>
    <p:sldId id="440" r:id="rId73"/>
    <p:sldId id="443" r:id="rId74"/>
    <p:sldId id="273" r:id="rId75"/>
    <p:sldId id="274" r:id="rId76"/>
    <p:sldId id="407" r:id="rId77"/>
    <p:sldId id="445" r:id="rId78"/>
    <p:sldId id="430" r:id="rId79"/>
    <p:sldId id="433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0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3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C10F-15A8-437B-AC64-B596CD62F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45BEE-4F4C-4C80-B34B-A7186BBD5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6E9A2-89E0-44ED-BD6E-B2831B8C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A1277-EE1F-463F-B250-AD821E19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DFA3D-7476-4F1C-AFBB-E1DC2555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BDB6E-C15A-4149-AD33-FD9FD7B1D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E1B87-2AB8-4D0A-837B-AAD1CBCFF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F31A3-7A28-40FC-861B-AFD8F7ED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476B3-4F6A-408E-B82F-ED060543D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C7816-BEC3-4E18-9508-5EC94B87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239247-81E1-4B7E-83EC-AE6EF6D44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41AF3-2F49-4B45-8BA6-986D9AD5C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1F4E-A29B-49BD-8BB5-4821EB8A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0A407-B042-4D1E-A2A3-0C1B83DF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EC3C3-26B1-4448-A775-B812EF12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7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0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1274-EC20-42C3-984D-8B4E502DB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DD4D6-6F2B-49C4-AA0E-0B3835B0F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B8A0-0EC7-47AA-B7EE-BC0A0A7F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BB743-D60A-4646-B924-ECE8C892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2100D-DEF0-4729-8A3B-DCC87C2B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7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B2C0E-F480-4F1A-98BD-7D61C566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98808-FAEC-4F44-AA14-537954E3B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045C6-F5D4-4B08-9F56-894FAC22E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0612-47CD-4505-B39D-477EFFFAF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2B85C-6367-4CDE-9C8F-E90D59F45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8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8B085-A20A-46F3-BD2A-643378052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E05FF-1F48-4D23-8E60-D22482C60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0754C-0115-4B0B-ACF3-CFAAF1AB0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5F8EB-3E13-4A77-9174-BBAE5EF3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34B1F-283B-459D-B404-ECDEC4DE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9050C-37BF-4431-BA1D-5F46CCC1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7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B5F48-B9BC-4457-8238-5A2FB3BEB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73AF-30C6-4BBF-8B40-7B20C64F4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6EECF-C8B3-4F0A-A58F-DE6C4A46C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4C520-7879-4DE1-B941-3D3E42FBA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988C3A-D17F-4C87-B1B9-093445A52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44E79-E139-4A6C-BC25-6EABE67DB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3023E-68EC-40FF-B9B1-FB6BF3240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CC645E-B840-4CD3-9FC7-5CC4C07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9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044CE-4BF2-48B9-87A7-DEA9D3B5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9B00FF-428E-4033-9A82-F5AE39F9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FEDE6-B4B7-4053-A358-6A1E07E9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F0568-7893-48F6-A874-2AEA91C1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9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F4DAB0-91A2-44AB-96AA-C678C381D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5BAC0-2081-4BC0-93D7-E64EB1BDB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2C264-220C-4D17-B312-364196E7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83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82541-899F-4C93-8B3A-35C8E57ED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4DC06-4AC8-4337-956E-343018E1D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34B6F-D827-42F1-914F-076A2A847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63F8C-9896-43CF-BFAD-17877E31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40316-4527-4161-8D6F-7FA809A9A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38078-E804-47C4-874D-DC185F9C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9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112BF-4F8D-44F9-A065-8460E3DC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91338-CAA6-4F87-9C5F-42E828BE0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5F08A-A910-4FA9-873F-24607A9A3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813FE-5B7C-4D14-9034-4614B0CED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A4F23-F1E4-4C07-8BD1-52D50A2C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7E603-CD04-4375-8329-2A27DDD0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9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22B391-FB8E-4AAC-A5E6-DB52E233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D52A4-906C-47D9-A7BC-C72EE4202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49319-0C42-43EA-B951-090E2E991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27D00-DD18-45FE-B3D9-66C0B83D1FBB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BFF65-C712-4A73-911B-0B9789465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A8CD2-8D0B-4866-8B33-5D8E2E2EE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36845-839C-49B2-B3E0-4B45A4DD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219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8B7E-AD3F-44A1-9FF7-B07FC38CB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7526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201: U.S. History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 to Reconstruction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5423F-BEB0-40FD-84E9-148DD9DBC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John Navin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CCU Dept. of History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48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046" y="0"/>
            <a:ext cx="5757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0562" y="4683211"/>
            <a:ext cx="211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Mayan corn god, Oaxaca, c. 500 A.D.</a:t>
            </a:r>
          </a:p>
        </p:txBody>
      </p:sp>
    </p:spTree>
    <p:extLst>
      <p:ext uri="{BB962C8B-B14F-4D97-AF65-F5344CB8AC3E}">
        <p14:creationId xmlns:p14="http://schemas.microsoft.com/office/powerpoint/2010/main" val="1296274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7B5AE-9E1D-4EC7-A71E-6575F2BA4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536" y="0"/>
            <a:ext cx="51389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78778" y="2619633"/>
            <a:ext cx="21130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Mayan Maize God, Hun </a:t>
            </a:r>
            <a:r>
              <a:rPr lang="en-US" dirty="0" err="1"/>
              <a:t>Hunahpu</a:t>
            </a:r>
            <a:r>
              <a:rPr lang="en-US" dirty="0"/>
              <a:t>, who was killed by the Lords of Xibalba, brought back to life by his sons, the Hero Twins, and emerged from the underworld as corn.</a:t>
            </a:r>
          </a:p>
        </p:txBody>
      </p:sp>
    </p:spTree>
    <p:extLst>
      <p:ext uri="{BB962C8B-B14F-4D97-AF65-F5344CB8AC3E}">
        <p14:creationId xmlns:p14="http://schemas.microsoft.com/office/powerpoint/2010/main" val="3856937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948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11514" y="5239265"/>
            <a:ext cx="284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Xilonen</a:t>
            </a:r>
            <a:r>
              <a:rPr lang="en-US" dirty="0"/>
              <a:t> Goddess of Maize Aztec, circa 1500 A.D.</a:t>
            </a:r>
          </a:p>
        </p:txBody>
      </p:sp>
    </p:spTree>
    <p:extLst>
      <p:ext uri="{BB962C8B-B14F-4D97-AF65-F5344CB8AC3E}">
        <p14:creationId xmlns:p14="http://schemas.microsoft.com/office/powerpoint/2010/main" val="152923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2FF7E-3E96-4A0A-AE2E-F547FB737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350" y="167100"/>
            <a:ext cx="9432963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E5F03-E124-4082-8EF9-FCB6B082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449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85157" y="1767016"/>
            <a:ext cx="1000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Mayan</a:t>
            </a:r>
          </a:p>
          <a:p>
            <a:r>
              <a:rPr lang="en-US" sz="2000" dirty="0" smtClean="0"/>
              <a:t>ruins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289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0CE729-C33C-40A5-AB81-9730F6F92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75" y="320040"/>
            <a:ext cx="6587449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60692" y="2557849"/>
            <a:ext cx="1482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Mayan Calendar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1348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93" y="215729"/>
            <a:ext cx="10004619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4541" y="6240162"/>
            <a:ext cx="539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Artist’s depiction of Aztec city of Tenochtitlan circa 1500</a:t>
            </a:r>
          </a:p>
        </p:txBody>
      </p:sp>
    </p:spTree>
    <p:extLst>
      <p:ext uri="{BB962C8B-B14F-4D97-AF65-F5344CB8AC3E}">
        <p14:creationId xmlns:p14="http://schemas.microsoft.com/office/powerpoint/2010/main" val="1618354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0"/>
            <a:ext cx="9146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7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3EB45-2C1F-4846-AA49-1B3250CE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45" y="274320"/>
            <a:ext cx="9579709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28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CFC1A5-9DCD-4245-BD15-A2C9B458F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858" y="365760"/>
            <a:ext cx="5338284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0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2A2014-8D0B-4A8D-A504-A4C7CECE0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"/>
            <a:ext cx="1082040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11967-F0C8-4132-90A6-8C59E8CDD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6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C9A14-1FD0-4113-B0DA-3D2030A8E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090"/>
            <a:ext cx="12192000" cy="4655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6833" y="6128951"/>
            <a:ext cx="4917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Cahokia (Illinois) circa 1150 A.D.</a:t>
            </a:r>
          </a:p>
        </p:txBody>
      </p:sp>
    </p:spTree>
    <p:extLst>
      <p:ext uri="{BB962C8B-B14F-4D97-AF65-F5344CB8AC3E}">
        <p14:creationId xmlns:p14="http://schemas.microsoft.com/office/powerpoint/2010/main" val="40639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88FD48-F51B-4A41-BED1-0FA4C49CB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40" y="228600"/>
            <a:ext cx="9554969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E68457-6BCF-487A-BC3E-E323D1ECFD4F}"/>
              </a:ext>
            </a:extLst>
          </p:cNvPr>
          <p:cNvSpPr txBox="1"/>
          <p:nvPr/>
        </p:nvSpPr>
        <p:spPr>
          <a:xfrm>
            <a:off x="10511660" y="2967335"/>
            <a:ext cx="1205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Monks mound, Cahokia</a:t>
            </a:r>
          </a:p>
        </p:txBody>
      </p:sp>
    </p:spTree>
    <p:extLst>
      <p:ext uri="{BB962C8B-B14F-4D97-AF65-F5344CB8AC3E}">
        <p14:creationId xmlns:p14="http://schemas.microsoft.com/office/powerpoint/2010/main" val="1938484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34" y="353581"/>
            <a:ext cx="9605266" cy="5394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3514" y="5993027"/>
            <a:ext cx="7994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Great Serpent Mound of Ohio, </a:t>
            </a:r>
            <a:r>
              <a:rPr lang="en-US" sz="2400" dirty="0" err="1"/>
              <a:t>Adena</a:t>
            </a:r>
            <a:r>
              <a:rPr lang="en-US" sz="2400" dirty="0"/>
              <a:t>, circa 1070 A.D.</a:t>
            </a:r>
          </a:p>
        </p:txBody>
      </p:sp>
    </p:spTree>
    <p:extLst>
      <p:ext uri="{BB962C8B-B14F-4D97-AF65-F5344CB8AC3E}">
        <p14:creationId xmlns:p14="http://schemas.microsoft.com/office/powerpoint/2010/main" val="463045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2BB656-B9A8-4A7A-8822-B0A7A482E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05" y="0"/>
            <a:ext cx="10427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9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5C9DFC-F4EF-4210-8436-30E11D474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91440"/>
            <a:ext cx="8900160" cy="6675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39168" y="2743200"/>
            <a:ext cx="1408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Taino</a:t>
            </a:r>
            <a:endParaRPr lang="en-US" sz="2400" dirty="0"/>
          </a:p>
          <a:p>
            <a:r>
              <a:rPr lang="en-US" sz="2400" dirty="0" err="1"/>
              <a:t>Bohios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8956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ve American Tribe Maps | Ancient Winds And Memories of A Time Long Ago | Lochgarry's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209" y="0"/>
            <a:ext cx="61107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6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42854" y="2854411"/>
            <a:ext cx="22736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Towne of </a:t>
            </a:r>
            <a:r>
              <a:rPr lang="en-US" dirty="0" err="1"/>
              <a:t>Secota</a:t>
            </a:r>
            <a:r>
              <a:rPr lang="en-US" dirty="0"/>
              <a:t>”  by Theodor de </a:t>
            </a:r>
            <a:r>
              <a:rPr lang="en-US" dirty="0" err="1"/>
              <a:t>Bry</a:t>
            </a:r>
            <a:r>
              <a:rPr lang="en-US" dirty="0"/>
              <a:t>, 1588, based on painting by John White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291" y="0"/>
            <a:ext cx="5136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41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F3D50F-02D9-4C0D-A441-8399F4AD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3622" y="2755557"/>
            <a:ext cx="179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Iroquois Longhouse</a:t>
            </a:r>
          </a:p>
        </p:txBody>
      </p:sp>
    </p:spTree>
    <p:extLst>
      <p:ext uri="{BB962C8B-B14F-4D97-AF65-F5344CB8AC3E}">
        <p14:creationId xmlns:p14="http://schemas.microsoft.com/office/powerpoint/2010/main" val="1229383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532" y="0"/>
            <a:ext cx="79248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6714" y="6178378"/>
            <a:ext cx="339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Algonquian Longhouse</a:t>
            </a:r>
          </a:p>
        </p:txBody>
      </p:sp>
    </p:spTree>
    <p:extLst>
      <p:ext uri="{BB962C8B-B14F-4D97-AF65-F5344CB8AC3E}">
        <p14:creationId xmlns:p14="http://schemas.microsoft.com/office/powerpoint/2010/main" val="2002715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65" y="156004"/>
            <a:ext cx="11338560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5870" y="6091881"/>
            <a:ext cx="822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Homo </a:t>
            </a:r>
            <a:r>
              <a:rPr lang="en-US" sz="2400" dirty="0" err="1"/>
              <a:t>Habilis</a:t>
            </a:r>
            <a:r>
              <a:rPr lang="en-US" sz="2400" dirty="0"/>
              <a:t> range, sub-Saharan Africa, 2.1-1.5 million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4030187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3" y="0"/>
            <a:ext cx="92519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93179" y="2496065"/>
            <a:ext cx="172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Apache </a:t>
            </a:r>
            <a:r>
              <a:rPr lang="en-US" sz="2400" dirty="0" err="1"/>
              <a:t>Wickiup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8455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358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02097" y="3348681"/>
            <a:ext cx="12233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Navajo Hogan, Utah/</a:t>
            </a:r>
          </a:p>
          <a:p>
            <a:r>
              <a:rPr lang="en-US" sz="2400" dirty="0"/>
              <a:t>Arizona border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93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D2A8E-9742-4313-B850-7FD73532D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23" y="385531"/>
            <a:ext cx="10387584" cy="5852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378" y="2051222"/>
            <a:ext cx="1198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Pueblo</a:t>
            </a:r>
          </a:p>
          <a:p>
            <a:r>
              <a:rPr lang="en-US" sz="2000" dirty="0"/>
              <a:t>Cliff</a:t>
            </a:r>
          </a:p>
          <a:p>
            <a:r>
              <a:rPr lang="en-US" sz="2000" dirty="0"/>
              <a:t>Dwelling, Colorado</a:t>
            </a:r>
          </a:p>
        </p:txBody>
      </p:sp>
    </p:spTree>
    <p:extLst>
      <p:ext uri="{BB962C8B-B14F-4D97-AF65-F5344CB8AC3E}">
        <p14:creationId xmlns:p14="http://schemas.microsoft.com/office/powerpoint/2010/main" val="3832629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ravelingmorgans.com/AZ/AZ-Pix-Lrg/AZ-NM-MontezumasCastle-P1010805-lrg.jpg">
            <a:extLst>
              <a:ext uri="{FF2B5EF4-FFF2-40B4-BE49-F238E27FC236}">
                <a16:creationId xmlns:a16="http://schemas.microsoft.com/office/drawing/2014/main" id="{D9754506-42B7-4AD6-AC6C-6CC3477F5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11265" y="2026508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Gila Cliff Dwelling, New Mexico</a:t>
            </a:r>
          </a:p>
        </p:txBody>
      </p:sp>
    </p:spTree>
    <p:extLst>
      <p:ext uri="{BB962C8B-B14F-4D97-AF65-F5344CB8AC3E}">
        <p14:creationId xmlns:p14="http://schemas.microsoft.com/office/powerpoint/2010/main" val="1100482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7027" y="6400800"/>
            <a:ext cx="467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Chinook Long House or Plank House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243" y="132190"/>
            <a:ext cx="8466534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97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216" y="0"/>
            <a:ext cx="4479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84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90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41459" y="2446638"/>
            <a:ext cx="1396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Pre-contact Native American trade routes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1351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AA207B-A777-4549-BA39-12DED4913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9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845" y="0"/>
            <a:ext cx="85617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90886" y="1655805"/>
            <a:ext cx="1556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English and Narragansett assault on Pequot village, 1637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59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248" y="0"/>
            <a:ext cx="81427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16746" y="1507524"/>
            <a:ext cx="15075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Sioux torturing a Blackfoot Brave</a:t>
            </a:r>
          </a:p>
          <a:p>
            <a:endParaRPr lang="en-US" sz="2400" dirty="0"/>
          </a:p>
          <a:p>
            <a:r>
              <a:rPr lang="en-US" sz="1600" dirty="0" smtClean="0"/>
              <a:t>Charles Russell, 1864-1926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204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48" y="182262"/>
            <a:ext cx="118872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6339016"/>
            <a:ext cx="373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Full Ice Age Earth Condition</a:t>
            </a:r>
          </a:p>
        </p:txBody>
      </p:sp>
    </p:spTree>
    <p:extLst>
      <p:ext uri="{BB962C8B-B14F-4D97-AF65-F5344CB8AC3E}">
        <p14:creationId xmlns:p14="http://schemas.microsoft.com/office/powerpoint/2010/main" val="865649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062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05535" y="1915297"/>
            <a:ext cx="1458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Aztec smallpox victims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1421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052" y="0"/>
            <a:ext cx="4969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33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A4C12C-C938-4B84-AFE8-ECB73D186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9" y="408068"/>
            <a:ext cx="12014841" cy="5760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A57F4-0698-407B-9EB2-D5B4BC287B0D}"/>
              </a:ext>
            </a:extLst>
          </p:cNvPr>
          <p:cNvSpPr txBox="1"/>
          <p:nvPr/>
        </p:nvSpPr>
        <p:spPr>
          <a:xfrm>
            <a:off x="2265528" y="6168788"/>
            <a:ext cx="7547212" cy="36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The Cambridge World History – Cambridge University Press, 2015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D94A9-97FC-442E-9C16-DCE27A64585E}"/>
              </a:ext>
            </a:extLst>
          </p:cNvPr>
          <p:cNvSpPr txBox="1"/>
          <p:nvPr/>
        </p:nvSpPr>
        <p:spPr>
          <a:xfrm>
            <a:off x="3875964" y="0"/>
            <a:ext cx="382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Regional Population in Millions in 1492</a:t>
            </a:r>
          </a:p>
        </p:txBody>
      </p:sp>
    </p:spTree>
    <p:extLst>
      <p:ext uri="{BB962C8B-B14F-4D97-AF65-F5344CB8AC3E}">
        <p14:creationId xmlns:p14="http://schemas.microsoft.com/office/powerpoint/2010/main" val="728605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4973" y="1443841"/>
            <a:ext cx="11327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16692" y="778476"/>
            <a:ext cx="108121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TEXTBOOK ESTIMATES OF I492 INDIAN POPULATION</a:t>
            </a:r>
          </a:p>
          <a:p>
            <a:r>
              <a:rPr lang="en-US" sz="2800" dirty="0"/>
              <a:t>				       IN MILLIONS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sz="2800" dirty="0"/>
              <a:t>John </a:t>
            </a:r>
            <a:r>
              <a:rPr lang="en-US" sz="2800" dirty="0" err="1"/>
              <a:t>Garraty</a:t>
            </a:r>
            <a:r>
              <a:rPr lang="en-US" sz="2800" dirty="0"/>
              <a:t> 	1990 		1-2 		United States</a:t>
            </a:r>
          </a:p>
          <a:p>
            <a:r>
              <a:rPr lang="en-US" sz="2800" dirty="0"/>
              <a:t> Richard Current 	1987 		2+ 		North America</a:t>
            </a:r>
          </a:p>
          <a:p>
            <a:r>
              <a:rPr lang="en-US" sz="2800" dirty="0"/>
              <a:t> Alan Brinkley 	1991 		4 		United States</a:t>
            </a:r>
          </a:p>
          <a:p>
            <a:r>
              <a:rPr lang="en-US" sz="2800" dirty="0"/>
              <a:t> Mary Beth Norton 1990 		4-6 		North America</a:t>
            </a:r>
          </a:p>
          <a:p>
            <a:r>
              <a:rPr lang="en-US" sz="2800" dirty="0"/>
              <a:t> James Martin 	1989 		5-8 		North America</a:t>
            </a:r>
          </a:p>
          <a:p>
            <a:r>
              <a:rPr lang="en-US" sz="2800" dirty="0"/>
              <a:t> Irwin Unger 	1989 		Up to 9 	United States</a:t>
            </a:r>
          </a:p>
          <a:p>
            <a:r>
              <a:rPr lang="en-US" sz="2800" dirty="0"/>
              <a:t> James Davidson 	1990 		10 		North America</a:t>
            </a:r>
          </a:p>
          <a:p>
            <a:r>
              <a:rPr lang="en-US" sz="2800" dirty="0"/>
              <a:t> Thomas Bailey 	1991 		10 		United States</a:t>
            </a:r>
          </a:p>
          <a:p>
            <a:r>
              <a:rPr lang="en-US" sz="2800" dirty="0"/>
              <a:t> John Blum 		1989 		10+ 		United States</a:t>
            </a:r>
          </a:p>
          <a:p>
            <a:r>
              <a:rPr lang="en-US" sz="2800" dirty="0"/>
              <a:t> George Tindall 	1988 		10-12 	United States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838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E026D-03EC-4FD1-A9EC-CD0B70A6E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144"/>
            <a:ext cx="6949440" cy="6149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8BFF53-E3CE-439C-93F5-E2B89A77E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816" y="354144"/>
            <a:ext cx="4901184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4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12A7A-1C2F-4C94-BC38-8F248F6E4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0" y="0"/>
            <a:ext cx="1199513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949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EBA4E4-113C-447A-AAD1-6D160790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31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83" y="0"/>
            <a:ext cx="640733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95470" y="3113903"/>
            <a:ext cx="1668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Viking settlements in North America</a:t>
            </a:r>
          </a:p>
        </p:txBody>
      </p:sp>
    </p:spTree>
    <p:extLst>
      <p:ext uri="{BB962C8B-B14F-4D97-AF65-F5344CB8AC3E}">
        <p14:creationId xmlns:p14="http://schemas.microsoft.com/office/powerpoint/2010/main" val="7194785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FCC76A-DFED-426B-A765-FDDAF270A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49" y="0"/>
            <a:ext cx="10351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8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E8DFAB-DD6B-4098-BE94-03169A82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3" y="0"/>
            <a:ext cx="10351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00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ncient.eu/uploads/images/6605.png?v=1494339773">
            <a:extLst>
              <a:ext uri="{FF2B5EF4-FFF2-40B4-BE49-F238E27FC236}">
                <a16:creationId xmlns:a16="http://schemas.microsoft.com/office/drawing/2014/main" id="{A8490E17-AF47-4E12-987E-747878A62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0" y="185351"/>
            <a:ext cx="11852910" cy="557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6962" y="6067168"/>
            <a:ext cx="449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Migration Routes</a:t>
            </a:r>
          </a:p>
        </p:txBody>
      </p:sp>
    </p:spTree>
    <p:extLst>
      <p:ext uri="{BB962C8B-B14F-4D97-AF65-F5344CB8AC3E}">
        <p14:creationId xmlns:p14="http://schemas.microsoft.com/office/powerpoint/2010/main" val="476951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9D7A1E-9121-46CB-B32E-731301B78FE8}"/>
              </a:ext>
            </a:extLst>
          </p:cNvPr>
          <p:cNvSpPr txBox="1"/>
          <p:nvPr/>
        </p:nvSpPr>
        <p:spPr>
          <a:xfrm>
            <a:off x="3829878" y="6211669"/>
            <a:ext cx="820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Siege of Acre, Third Crusade, 1189-1191 A.D.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1B3BA-511C-4BD9-86C0-C7AC1874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97" y="0"/>
            <a:ext cx="921820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430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4E7BE6-F2AD-44BC-8F22-9769CB0DF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81" y="0"/>
            <a:ext cx="11840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52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12265657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7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DA4954-D1BF-41DF-BC16-A4FA6F55D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0ABE98-7A5D-4CE5-AF26-52286EEADB0A}"/>
              </a:ext>
            </a:extLst>
          </p:cNvPr>
          <p:cNvSpPr txBox="1"/>
          <p:nvPr/>
        </p:nvSpPr>
        <p:spPr>
          <a:xfrm>
            <a:off x="9886122" y="3429000"/>
            <a:ext cx="1815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 Mauro world map (1459)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832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3D2F5-8F6F-49AA-9944-64114F313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491" y="0"/>
            <a:ext cx="9269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22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3FA2C-AB5C-4733-A0BC-06034CB5A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84" y="0"/>
            <a:ext cx="8898631" cy="6217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77176-A787-4553-90CA-9172C1E97039}"/>
              </a:ext>
            </a:extLst>
          </p:cNvPr>
          <p:cNvSpPr txBox="1"/>
          <p:nvPr/>
        </p:nvSpPr>
        <p:spPr>
          <a:xfrm>
            <a:off x="4320209" y="644055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Martellus World Map,  circa 1489</a:t>
            </a:r>
          </a:p>
        </p:txBody>
      </p:sp>
    </p:spTree>
    <p:extLst>
      <p:ext uri="{BB962C8B-B14F-4D97-AF65-F5344CB8AC3E}">
        <p14:creationId xmlns:p14="http://schemas.microsoft.com/office/powerpoint/2010/main" val="1103302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531" y="0"/>
            <a:ext cx="7002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376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5962BB-15E8-4319-B847-08FE5911C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" y="342282"/>
            <a:ext cx="11853423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61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78" y="0"/>
            <a:ext cx="982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567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ABC8F5-26EC-49E0-8E46-CB031DCA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2" y="45720"/>
            <a:ext cx="12077675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8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96" y="0"/>
            <a:ext cx="11352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021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612" y="0"/>
            <a:ext cx="519545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18141" y="1359243"/>
            <a:ext cx="22365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Demarcation lines created by </a:t>
            </a:r>
          </a:p>
          <a:p>
            <a:r>
              <a:rPr lang="en-US" dirty="0"/>
              <a:t>Papal Bull, 1493 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Treaty of </a:t>
            </a:r>
            <a:r>
              <a:rPr lang="en-US" dirty="0" err="1"/>
              <a:t>Tordesillas</a:t>
            </a:r>
            <a:r>
              <a:rPr lang="en-US" dirty="0"/>
              <a:t>, 1494</a:t>
            </a:r>
          </a:p>
        </p:txBody>
      </p:sp>
    </p:spTree>
    <p:extLst>
      <p:ext uri="{BB962C8B-B14F-4D97-AF65-F5344CB8AC3E}">
        <p14:creationId xmlns:p14="http://schemas.microsoft.com/office/powerpoint/2010/main" val="3687598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84" y="0"/>
            <a:ext cx="81997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38021" y="2496065"/>
            <a:ext cx="1161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Amerigo</a:t>
            </a:r>
            <a:r>
              <a:rPr lang="en-US" dirty="0"/>
              <a:t> Vespucci’s four claimed voyages for Spain</a:t>
            </a:r>
          </a:p>
        </p:txBody>
      </p:sp>
    </p:spTree>
    <p:extLst>
      <p:ext uri="{BB962C8B-B14F-4D97-AF65-F5344CB8AC3E}">
        <p14:creationId xmlns:p14="http://schemas.microsoft.com/office/powerpoint/2010/main" val="7233597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26" y="0"/>
            <a:ext cx="913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983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2" y="99239"/>
            <a:ext cx="11872613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4096" y="6314303"/>
            <a:ext cx="418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Ferdinand Magellan’s route, 1519-1522</a:t>
            </a:r>
          </a:p>
        </p:txBody>
      </p:sp>
    </p:spTree>
    <p:extLst>
      <p:ext uri="{BB962C8B-B14F-4D97-AF65-F5344CB8AC3E}">
        <p14:creationId xmlns:p14="http://schemas.microsoft.com/office/powerpoint/2010/main" val="3129521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79" y="0"/>
            <a:ext cx="11439459" cy="6309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175658" y="6309360"/>
            <a:ext cx="1381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     </a:t>
            </a:r>
            <a:r>
              <a:rPr lang="es-ES" sz="2400" dirty="0" err="1" smtClean="0"/>
              <a:t>Map</a:t>
            </a:r>
            <a:r>
              <a:rPr lang="es-ES" sz="2400" dirty="0" smtClean="0"/>
              <a:t> </a:t>
            </a:r>
            <a:r>
              <a:rPr lang="es-ES" sz="2400" dirty="0"/>
              <a:t>of Juan de la </a:t>
            </a:r>
            <a:r>
              <a:rPr lang="es-ES" sz="2400" dirty="0" smtClean="0"/>
              <a:t>Cosa, c. 1500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45640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4" y="0"/>
            <a:ext cx="11990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132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A1F0FE-EE82-42AD-A4C5-404D2D622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809"/>
            <a:ext cx="12192000" cy="59634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2A504-4029-44EA-A0C7-C3E408E36A99}"/>
              </a:ext>
            </a:extLst>
          </p:cNvPr>
          <p:cNvSpPr txBox="1"/>
          <p:nvPr/>
        </p:nvSpPr>
        <p:spPr>
          <a:xfrm>
            <a:off x="3803374" y="6440557"/>
            <a:ext cx="475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World Map by Portuguese cartographer, 1502</a:t>
            </a:r>
          </a:p>
        </p:txBody>
      </p:sp>
    </p:spTree>
    <p:extLst>
      <p:ext uri="{BB962C8B-B14F-4D97-AF65-F5344CB8AC3E}">
        <p14:creationId xmlns:p14="http://schemas.microsoft.com/office/powerpoint/2010/main" val="27620646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029" y="337752"/>
            <a:ext cx="4827058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196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FADEF-E437-4C27-A280-8600580CB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361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852" y="0"/>
            <a:ext cx="523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41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1BCE41-C919-4E5F-911E-987BACD86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27" y="396480"/>
            <a:ext cx="11794291" cy="612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3854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35" y="0"/>
            <a:ext cx="10110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3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342" y="0"/>
            <a:ext cx="926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300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701" y="0"/>
            <a:ext cx="701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651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302" y="1737360"/>
            <a:ext cx="4520064" cy="3383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941" y="1188720"/>
            <a:ext cx="3931920" cy="3931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59" y="1691640"/>
            <a:ext cx="3505882" cy="3474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411" y="5585254"/>
            <a:ext cx="1077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Francisco Vazquez de Coronado, Hernando de Soto, and Ponce de Leon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0897" y="345989"/>
            <a:ext cx="993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Spanish explorers of the North American mainland</a:t>
            </a:r>
          </a:p>
        </p:txBody>
      </p:sp>
    </p:spTree>
    <p:extLst>
      <p:ext uri="{BB962C8B-B14F-4D97-AF65-F5344CB8AC3E}">
        <p14:creationId xmlns:p14="http://schemas.microsoft.com/office/powerpoint/2010/main" val="1075261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86BB2-1D72-453D-9D33-49FE77F55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193" y="0"/>
            <a:ext cx="604361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1FCAB-BB85-41A8-B2C6-AE1084A21508}"/>
              </a:ext>
            </a:extLst>
          </p:cNvPr>
          <p:cNvSpPr txBox="1"/>
          <p:nvPr/>
        </p:nvSpPr>
        <p:spPr>
          <a:xfrm>
            <a:off x="9925878" y="2305878"/>
            <a:ext cx="1603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Diego Gutierrez </a:t>
            </a:r>
          </a:p>
          <a:p>
            <a:r>
              <a:rPr lang="en-US" dirty="0"/>
              <a:t>map,</a:t>
            </a:r>
          </a:p>
          <a:p>
            <a:r>
              <a:rPr lang="en-US" dirty="0"/>
              <a:t>1562</a:t>
            </a:r>
          </a:p>
        </p:txBody>
      </p:sp>
    </p:spTree>
    <p:extLst>
      <p:ext uri="{BB962C8B-B14F-4D97-AF65-F5344CB8AC3E}">
        <p14:creationId xmlns:p14="http://schemas.microsoft.com/office/powerpoint/2010/main" val="42079422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178BE4-656A-4805-9DDC-DC6107A96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883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71" y="0"/>
            <a:ext cx="9018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988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E3468-5299-49AA-B6C1-F49D13574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74" y="0"/>
            <a:ext cx="11645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474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444" y="0"/>
            <a:ext cx="5615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719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508" y="0"/>
            <a:ext cx="82618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39168" y="2384854"/>
            <a:ext cx="1322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Pueblo Revolt at Hopi, 1680</a:t>
            </a:r>
          </a:p>
        </p:txBody>
      </p:sp>
    </p:spTree>
    <p:extLst>
      <p:ext uri="{BB962C8B-B14F-4D97-AF65-F5344CB8AC3E}">
        <p14:creationId xmlns:p14="http://schemas.microsoft.com/office/powerpoint/2010/main" val="2657434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38" y="96280"/>
            <a:ext cx="8010144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2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485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7557" y="1890584"/>
            <a:ext cx="37317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en-US" sz="2400" b="1" dirty="0"/>
              <a:t>Study dates corn as staple crop in Central America beginning 4,300 years ago”</a:t>
            </a:r>
          </a:p>
          <a:p>
            <a:endParaRPr lang="en-US" sz="2400" b="1" dirty="0"/>
          </a:p>
          <a:p>
            <a:r>
              <a:rPr lang="en-US" sz="2400" b="1" i="1" dirty="0"/>
              <a:t>Science &amp; Nature</a:t>
            </a:r>
            <a:r>
              <a:rPr lang="en-US" sz="2400" b="1" dirty="0"/>
              <a:t>, 2017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969211" y="5486400"/>
            <a:ext cx="465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 selection of preserved maize cobs from</a:t>
            </a:r>
          </a:p>
          <a:p>
            <a:r>
              <a:rPr lang="en-US" i="1" dirty="0"/>
              <a:t>El </a:t>
            </a:r>
            <a:r>
              <a:rPr lang="en-US" i="1" dirty="0" err="1"/>
              <a:t>Gigante</a:t>
            </a:r>
            <a:r>
              <a:rPr lang="en-US" i="1" dirty="0"/>
              <a:t> rock shelter, Honduras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9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1782</TotalTime>
  <Words>365</Words>
  <Application>Microsoft Office PowerPoint</Application>
  <PresentationFormat>Widescreen</PresentationFormat>
  <Paragraphs>74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Arial</vt:lpstr>
      <vt:lpstr>Calibri</vt:lpstr>
      <vt:lpstr>Calibri Light</vt:lpstr>
      <vt:lpstr>Times New Roman</vt:lpstr>
      <vt:lpstr>Office Theme</vt:lpstr>
      <vt:lpstr>Hist 201: U.S. History  Discovery to Reconstruction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Navin</dc:creator>
  <cp:lastModifiedBy>John Navin</cp:lastModifiedBy>
  <cp:revision>117</cp:revision>
  <dcterms:created xsi:type="dcterms:W3CDTF">2017-12-24T11:19:50Z</dcterms:created>
  <dcterms:modified xsi:type="dcterms:W3CDTF">2018-08-15T23:19:56Z</dcterms:modified>
</cp:coreProperties>
</file>