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handoutMasterIdLst>
    <p:handoutMasterId r:id="rId34"/>
  </p:handoutMasterIdLst>
  <p:sldIdLst>
    <p:sldId id="473" r:id="rId2"/>
    <p:sldId id="469" r:id="rId3"/>
    <p:sldId id="470" r:id="rId4"/>
    <p:sldId id="449" r:id="rId5"/>
    <p:sldId id="455" r:id="rId6"/>
    <p:sldId id="474" r:id="rId7"/>
    <p:sldId id="446" r:id="rId8"/>
    <p:sldId id="447" r:id="rId9"/>
    <p:sldId id="325" r:id="rId10"/>
    <p:sldId id="462" r:id="rId11"/>
    <p:sldId id="472" r:id="rId12"/>
    <p:sldId id="463" r:id="rId13"/>
    <p:sldId id="430" r:id="rId14"/>
    <p:sldId id="435" r:id="rId15"/>
    <p:sldId id="434" r:id="rId16"/>
    <p:sldId id="465" r:id="rId17"/>
    <p:sldId id="432" r:id="rId18"/>
    <p:sldId id="475" r:id="rId19"/>
    <p:sldId id="440" r:id="rId20"/>
    <p:sldId id="466" r:id="rId21"/>
    <p:sldId id="476" r:id="rId22"/>
    <p:sldId id="411" r:id="rId23"/>
    <p:sldId id="428" r:id="rId24"/>
    <p:sldId id="442" r:id="rId25"/>
    <p:sldId id="437" r:id="rId26"/>
    <p:sldId id="477" r:id="rId27"/>
    <p:sldId id="330" r:id="rId28"/>
    <p:sldId id="459" r:id="rId29"/>
    <p:sldId id="468" r:id="rId30"/>
    <p:sldId id="326" r:id="rId31"/>
    <p:sldId id="467" r:id="rId32"/>
  </p:sldIdLst>
  <p:sldSz cx="9144000" cy="6858000" type="screen4x3"/>
  <p:notesSz cx="9144000" cy="6858000"/>
  <p:defaultTextStyle>
    <a:defPPr>
      <a:defRPr lang="en-US"/>
    </a:defPPr>
    <a:lvl1pPr algn="ctr" rtl="0" eaLnBrk="0" fontAlgn="base" hangingPunct="0">
      <a:spcBef>
        <a:spcPct val="0"/>
      </a:spcBef>
      <a:spcAft>
        <a:spcPct val="0"/>
      </a:spcAft>
      <a:defRPr sz="1400" kern="1200">
        <a:solidFill>
          <a:schemeClr val="tx1"/>
        </a:solidFill>
        <a:latin typeface="Arial" charset="0"/>
        <a:ea typeface="+mn-ea"/>
        <a:cs typeface="+mn-cs"/>
      </a:defRPr>
    </a:lvl1pPr>
    <a:lvl2pPr marL="457200" algn="ctr" rtl="0" eaLnBrk="0" fontAlgn="base" hangingPunct="0">
      <a:spcBef>
        <a:spcPct val="0"/>
      </a:spcBef>
      <a:spcAft>
        <a:spcPct val="0"/>
      </a:spcAft>
      <a:defRPr sz="1400" kern="1200">
        <a:solidFill>
          <a:schemeClr val="tx1"/>
        </a:solidFill>
        <a:latin typeface="Arial" charset="0"/>
        <a:ea typeface="+mn-ea"/>
        <a:cs typeface="+mn-cs"/>
      </a:defRPr>
    </a:lvl2pPr>
    <a:lvl3pPr marL="914400" algn="ctr" rtl="0" eaLnBrk="0" fontAlgn="base" hangingPunct="0">
      <a:spcBef>
        <a:spcPct val="0"/>
      </a:spcBef>
      <a:spcAft>
        <a:spcPct val="0"/>
      </a:spcAft>
      <a:defRPr sz="1400" kern="1200">
        <a:solidFill>
          <a:schemeClr val="tx1"/>
        </a:solidFill>
        <a:latin typeface="Arial" charset="0"/>
        <a:ea typeface="+mn-ea"/>
        <a:cs typeface="+mn-cs"/>
      </a:defRPr>
    </a:lvl3pPr>
    <a:lvl4pPr marL="1371600" algn="ctr" rtl="0" eaLnBrk="0" fontAlgn="base" hangingPunct="0">
      <a:spcBef>
        <a:spcPct val="0"/>
      </a:spcBef>
      <a:spcAft>
        <a:spcPct val="0"/>
      </a:spcAft>
      <a:defRPr sz="1400" kern="1200">
        <a:solidFill>
          <a:schemeClr val="tx1"/>
        </a:solidFill>
        <a:latin typeface="Arial" charset="0"/>
        <a:ea typeface="+mn-ea"/>
        <a:cs typeface="+mn-cs"/>
      </a:defRPr>
    </a:lvl4pPr>
    <a:lvl5pPr marL="1828800" algn="ctr"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735" autoAdjust="0"/>
    <p:restoredTop sz="94640" autoAdjust="0"/>
  </p:normalViewPr>
  <p:slideViewPr>
    <p:cSldViewPr>
      <p:cViewPr>
        <p:scale>
          <a:sx n="75" d="100"/>
          <a:sy n="75" d="100"/>
        </p:scale>
        <p:origin x="-744" y="-7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1590" y="-102"/>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17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US"/>
          </a:p>
        </p:txBody>
      </p:sp>
      <p:sp>
        <p:nvSpPr>
          <p:cNvPr id="371715"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71716"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p>
        </p:txBody>
      </p:sp>
      <p:sp>
        <p:nvSpPr>
          <p:cNvPr id="371717"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C0628DA-18B1-47CC-8648-2BAAAA397E0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US"/>
          </a:p>
        </p:txBody>
      </p:sp>
      <p:sp>
        <p:nvSpPr>
          <p:cNvPr id="135171"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9940"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135173"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5174"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p>
        </p:txBody>
      </p:sp>
      <p:sp>
        <p:nvSpPr>
          <p:cNvPr id="135175"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56612FD-B769-4A36-9F63-D081D4A43D7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D2839C9-785B-4161-8F2E-902B5D94090E}" type="slidenum">
              <a:rPr lang="en-US" smtClean="0"/>
              <a:pPr/>
              <a:t>9</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The men who drafted the Articles of Confederation were quite specific.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35F5895-740F-482E-A4E5-9DB1CEB7DCA3}" type="slidenum">
              <a:rPr lang="en-US" smtClean="0">
                <a:latin typeface="Arial" pitchFamily="34" charset="0"/>
              </a:rPr>
              <a:pPr/>
              <a:t>11</a:t>
            </a:fld>
            <a:endParaRPr lang="en-US" smtClean="0">
              <a:latin typeface="Arial"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latin typeface="Arial" pitchFamily="34" charset="0"/>
              </a:rPr>
              <a:t>… but the union was clearly perpetual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53AD4BD-29B2-4307-97F7-E7EC47D75CCE}" type="slidenum">
              <a:rPr lang="en-US" smtClean="0"/>
              <a:pPr/>
              <a:t>13</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Here are notes take by James Madison at the Constitutional convention.  Note the prominence of South Carolina delegates in this debate about continuation of the slave trade.  Note also that many delegates thought that slavery was on the decline and would soon be abolished throughout the new nation.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C9501A3-A41E-46E4-850E-0CB15C3418A2}" type="slidenum">
              <a:rPr lang="en-US" smtClean="0"/>
              <a:pPr/>
              <a:t>22</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The Nullification crisis stemmed from disagreements about tariffs.  It was the first but not the last time that South Carolina threatened to secede.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E8C9F97-BA02-4AF6-8F49-F8FB236EEC61}" type="slidenum">
              <a:rPr lang="en-US" smtClean="0"/>
              <a:pPr/>
              <a:t>27</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As promised, the people of South Carolina responded to Lincoln’s victory in the election by summoning a convention to discuss secession.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9498302-566E-419C-848E-FD1A6B577B74}" type="slidenum">
              <a:rPr lang="en-US" smtClean="0"/>
              <a:pPr/>
              <a:t>28</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Many people, including Abraham Lincoln, claimed that the founding fathers took it for granted that the commitment to a perpetual union remained in force when the new Constitution was drafted.  Others disagreed.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ED1D730-D6D1-45AC-A2B8-F4395796BD5F}" type="slidenum">
              <a:rPr lang="en-US" smtClean="0"/>
              <a:pPr/>
              <a:t>30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By the time Lincoln took office, seven states had seceded.  He hoped to win them back by promising not to interfere with slavery where it existed.  However, the burning issue was the expansion of slavery.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131BE6D-4A89-4158-BEA3-FBA342A9A7D7}" type="slidenum">
              <a:rPr lang="en-US"/>
              <a:pPr>
                <a:defRPr/>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02990A3-BEE6-4D52-A5A2-E3C567E19205}" type="slidenum">
              <a:rPr lang="en-US"/>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6827A9B-5D07-411D-94BC-1E07B04514DD}"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47E9B6A-9018-483F-99EF-2D1CC6734D2A}" type="slidenum">
              <a:rPr lang="en-US"/>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A2A971-5524-44BF-AD72-68FF2D2027C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2B1E815-743D-47CF-84BB-C413C2A8D517}" type="slidenum">
              <a:rPr lang="en-US"/>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42DE1F1A-AD09-4E4F-B085-144EE2553367}" type="slidenum">
              <a:rPr lang="en-US"/>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85BDB55-642B-4448-9586-E69ADABDE192}"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CF38AF8C-8F5F-4F29-88FA-DC76CD928DC4}"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493635D-5715-4819-9909-4B44552F1635}"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0077A59-33FB-430A-8EFF-CCFD36F8904E}"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2C4B9B2F-64F8-47F8-AEE4-BC409C87E97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31"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fade thruBlk="1"/>
  </p:transition>
  <p:timing>
    <p:tnLst>
      <p:par>
        <p:cT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447800"/>
            <a:ext cx="4648200" cy="4154984"/>
          </a:xfrm>
          <a:prstGeom prst="rect">
            <a:avLst/>
          </a:prstGeom>
          <a:noFill/>
        </p:spPr>
        <p:txBody>
          <a:bodyPr wrap="square" rtlCol="0">
            <a:spAutoFit/>
          </a:bodyPr>
          <a:lstStyle/>
          <a:p>
            <a:r>
              <a:rPr lang="en-US" sz="4000" dirty="0" smtClean="0">
                <a:latin typeface="+mn-lt"/>
              </a:rPr>
              <a:t>Lincoln, Secession, and the </a:t>
            </a:r>
          </a:p>
          <a:p>
            <a:r>
              <a:rPr lang="en-US" sz="4000" dirty="0" smtClean="0">
                <a:latin typeface="+mn-lt"/>
              </a:rPr>
              <a:t>Concept of Nation</a:t>
            </a:r>
          </a:p>
          <a:p>
            <a:endParaRPr lang="en-US" sz="2800" dirty="0" smtClean="0">
              <a:latin typeface="+mn-lt"/>
            </a:endParaRPr>
          </a:p>
          <a:p>
            <a:endParaRPr lang="en-US" sz="2800" dirty="0" smtClean="0">
              <a:latin typeface="+mn-lt"/>
            </a:endParaRPr>
          </a:p>
          <a:p>
            <a:r>
              <a:rPr lang="en-US" sz="2000" dirty="0" smtClean="0"/>
              <a:t>Prof. John Navin</a:t>
            </a:r>
          </a:p>
          <a:p>
            <a:r>
              <a:rPr lang="en-US" sz="2000" dirty="0" smtClean="0"/>
              <a:t>Coastal Carolina University </a:t>
            </a:r>
          </a:p>
          <a:p>
            <a:r>
              <a:rPr lang="en-US" sz="2000" dirty="0" smtClean="0"/>
              <a:t>Department of History</a:t>
            </a:r>
          </a:p>
          <a:p>
            <a:endParaRPr lang="en-US" sz="2800" dirty="0" smtClean="0">
              <a:latin typeface="+mn-lt"/>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447800"/>
            <a:ext cx="6629400" cy="4708981"/>
          </a:xfrm>
          <a:prstGeom prst="rect">
            <a:avLst/>
          </a:prstGeom>
          <a:noFill/>
        </p:spPr>
        <p:txBody>
          <a:bodyPr wrap="square" rtlCol="0">
            <a:spAutoFit/>
          </a:bodyPr>
          <a:lstStyle/>
          <a:p>
            <a:pPr algn="l"/>
            <a:r>
              <a:rPr lang="en-US" sz="2000" dirty="0" smtClean="0"/>
              <a:t>“</a:t>
            </a:r>
            <a:r>
              <a:rPr lang="en-US" sz="2000" dirty="0" smtClean="0">
                <a:latin typeface="+mn-lt"/>
              </a:rPr>
              <a:t>Whereas the Delegates of the United States of America, in Congress assembled, did … in the Second Year of the Independence of America, agree to certain articles of Confederation and perpetual Union …</a:t>
            </a:r>
          </a:p>
          <a:p>
            <a:pPr algn="l"/>
            <a:endParaRPr lang="en-US" sz="2000" dirty="0" smtClean="0">
              <a:latin typeface="+mn-lt"/>
            </a:endParaRPr>
          </a:p>
          <a:p>
            <a:pPr algn="l"/>
            <a:r>
              <a:rPr lang="en-US" sz="2000" dirty="0" smtClean="0">
                <a:latin typeface="+mn-lt"/>
              </a:rPr>
              <a:t>ARTICLE I.  The Stile of this confederacy shall be “The United States of America.”</a:t>
            </a:r>
          </a:p>
          <a:p>
            <a:pPr algn="l"/>
            <a:endParaRPr lang="en-US" sz="2000" dirty="0" smtClean="0">
              <a:latin typeface="+mn-lt"/>
            </a:endParaRPr>
          </a:p>
          <a:p>
            <a:pPr algn="l"/>
            <a:r>
              <a:rPr lang="en-US" sz="2000" dirty="0" smtClean="0">
                <a:latin typeface="+mn-lt"/>
              </a:rPr>
              <a:t>ARTICLE II.  Each state retains its sovereignty, freedom and independence …</a:t>
            </a:r>
          </a:p>
          <a:p>
            <a:pPr algn="l"/>
            <a:endParaRPr lang="en-US" sz="2000" dirty="0" smtClean="0">
              <a:latin typeface="+mn-lt"/>
            </a:endParaRPr>
          </a:p>
          <a:p>
            <a:pPr algn="l"/>
            <a:r>
              <a:rPr lang="en-US" sz="2000" dirty="0" smtClean="0">
                <a:latin typeface="+mn-lt"/>
              </a:rPr>
              <a:t>ARTICLE III.  The said states hereby severally enter into a firm league of friendship with each other …” </a:t>
            </a:r>
          </a:p>
          <a:p>
            <a:pPr algn="l"/>
            <a:endParaRPr lang="en-US" sz="2000" dirty="0" smtClean="0"/>
          </a:p>
          <a:p>
            <a:pPr algn="l"/>
            <a:r>
              <a:rPr lang="en-US" sz="2000" i="1" dirty="0" smtClean="0"/>
              <a:t>		Articles of Confederation, March 1, 1781</a:t>
            </a:r>
            <a:endParaRPr lang="en-US" sz="2000" i="1" dirty="0"/>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908050" y="1674813"/>
            <a:ext cx="7329488" cy="2246312"/>
          </a:xfrm>
          <a:prstGeom prst="rect">
            <a:avLst/>
          </a:prstGeom>
          <a:noFill/>
          <a:ln w="9525">
            <a:noFill/>
            <a:miter lim="800000"/>
            <a:headEnd/>
            <a:tailEnd/>
          </a:ln>
        </p:spPr>
        <p:txBody>
          <a:bodyPr anchor="ctr">
            <a:spAutoFit/>
          </a:bodyPr>
          <a:lstStyle/>
          <a:p>
            <a:r>
              <a:rPr lang="en-US" sz="2800" b="1" dirty="0">
                <a:latin typeface="+mn-lt"/>
              </a:rPr>
              <a:t>Article XIII</a:t>
            </a:r>
          </a:p>
          <a:p>
            <a:endParaRPr lang="en-US" sz="2800" b="1" dirty="0">
              <a:latin typeface="+mn-lt"/>
            </a:endParaRPr>
          </a:p>
          <a:p>
            <a:r>
              <a:rPr lang="en-US" sz="2800" dirty="0">
                <a:latin typeface="+mn-lt"/>
              </a:rPr>
              <a:t>… the Articles of this Confederation shall </a:t>
            </a:r>
          </a:p>
          <a:p>
            <a:r>
              <a:rPr lang="en-US" sz="2800" dirty="0">
                <a:latin typeface="+mn-lt"/>
              </a:rPr>
              <a:t>be inviolably observed by every State, </a:t>
            </a:r>
          </a:p>
          <a:p>
            <a:r>
              <a:rPr lang="en-US" sz="2800" i="1" dirty="0">
                <a:latin typeface="+mn-lt"/>
              </a:rPr>
              <a:t>and the Union shall be perpetual</a:t>
            </a:r>
            <a:endParaRPr lang="en-US" sz="2800" dirty="0">
              <a:latin typeface="+mn-l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09600"/>
            <a:ext cx="7010400" cy="5447645"/>
          </a:xfrm>
          <a:prstGeom prst="rect">
            <a:avLst/>
          </a:prstGeom>
          <a:noFill/>
        </p:spPr>
        <p:txBody>
          <a:bodyPr wrap="square" rtlCol="0">
            <a:spAutoFit/>
          </a:bodyPr>
          <a:lstStyle/>
          <a:p>
            <a:r>
              <a:rPr lang="en-US" sz="2800" dirty="0" smtClean="0">
                <a:latin typeface="+mn-lt"/>
              </a:rPr>
              <a:t>Washington’s  Rhetorical Inconsistencies</a:t>
            </a:r>
          </a:p>
          <a:p>
            <a:pPr algn="l"/>
            <a:endParaRPr lang="en-US" sz="2800" dirty="0" smtClean="0">
              <a:latin typeface="+mn-lt"/>
            </a:endParaRPr>
          </a:p>
          <a:p>
            <a:pPr algn="l"/>
            <a:endParaRPr lang="en-US" sz="2000" dirty="0" smtClean="0">
              <a:latin typeface="+mn-lt"/>
            </a:endParaRPr>
          </a:p>
          <a:p>
            <a:pPr algn="l"/>
            <a:r>
              <a:rPr lang="en-US" sz="2000" dirty="0" smtClean="0">
                <a:latin typeface="+mn-lt"/>
              </a:rPr>
              <a:t>“ … the tranquility of </a:t>
            </a:r>
            <a:r>
              <a:rPr lang="en-US" sz="2000" i="1" dirty="0" smtClean="0">
                <a:latin typeface="+mn-lt"/>
              </a:rPr>
              <a:t>the United States </a:t>
            </a:r>
            <a:r>
              <a:rPr lang="en-US" sz="2000" dirty="0" smtClean="0">
                <a:latin typeface="+mn-lt"/>
              </a:rPr>
              <a:t>…</a:t>
            </a:r>
          </a:p>
          <a:p>
            <a:pPr algn="l"/>
            <a:endParaRPr lang="en-US" sz="2000" dirty="0" smtClean="0">
              <a:latin typeface="+mn-lt"/>
            </a:endParaRPr>
          </a:p>
          <a:p>
            <a:pPr algn="l"/>
            <a:r>
              <a:rPr lang="en-US" sz="2000" dirty="0" smtClean="0">
                <a:latin typeface="+mn-lt"/>
              </a:rPr>
              <a:t>.. my final blessing to </a:t>
            </a:r>
            <a:r>
              <a:rPr lang="en-US" sz="2000" i="1" dirty="0" smtClean="0">
                <a:latin typeface="+mn-lt"/>
              </a:rPr>
              <a:t>that Country</a:t>
            </a:r>
            <a:r>
              <a:rPr lang="en-US" sz="2000" dirty="0" smtClean="0">
                <a:latin typeface="+mn-lt"/>
              </a:rPr>
              <a:t>, in whose service I have spent the prime of my life …</a:t>
            </a:r>
          </a:p>
          <a:p>
            <a:pPr algn="l"/>
            <a:endParaRPr lang="en-US" sz="2000" dirty="0" smtClean="0">
              <a:latin typeface="+mn-lt"/>
            </a:endParaRPr>
          </a:p>
          <a:p>
            <a:pPr algn="l"/>
            <a:r>
              <a:rPr lang="en-US" sz="2000" dirty="0" smtClean="0">
                <a:latin typeface="+mn-lt"/>
              </a:rPr>
              <a:t>The </a:t>
            </a:r>
            <a:r>
              <a:rPr lang="en-US" sz="2000" i="1" dirty="0" smtClean="0">
                <a:latin typeface="+mn-lt"/>
              </a:rPr>
              <a:t>Citizens of America </a:t>
            </a:r>
            <a:r>
              <a:rPr lang="en-US" sz="2000" dirty="0" smtClean="0">
                <a:latin typeface="+mn-lt"/>
              </a:rPr>
              <a:t>…</a:t>
            </a:r>
          </a:p>
          <a:p>
            <a:pPr algn="l"/>
            <a:endParaRPr lang="en-US" sz="2000" dirty="0" smtClean="0">
              <a:latin typeface="+mn-lt"/>
            </a:endParaRPr>
          </a:p>
          <a:p>
            <a:pPr algn="l"/>
            <a:r>
              <a:rPr lang="en-US" sz="2000" i="1" dirty="0" smtClean="0">
                <a:latin typeface="+mn-lt"/>
              </a:rPr>
              <a:t>Our Republic </a:t>
            </a:r>
            <a:r>
              <a:rPr lang="en-US" sz="2000" dirty="0" smtClean="0">
                <a:latin typeface="+mn-lt"/>
              </a:rPr>
              <a:t>assumed its rank </a:t>
            </a:r>
            <a:r>
              <a:rPr lang="en-US" sz="2000" i="1" dirty="0" smtClean="0">
                <a:latin typeface="+mn-lt"/>
              </a:rPr>
              <a:t>among the Nations</a:t>
            </a:r>
            <a:r>
              <a:rPr lang="en-US" sz="2000" dirty="0" smtClean="0">
                <a:latin typeface="+mn-lt"/>
              </a:rPr>
              <a:t>; The foundation of </a:t>
            </a:r>
            <a:r>
              <a:rPr lang="en-US" sz="2000" i="1" dirty="0" smtClean="0">
                <a:latin typeface="+mn-lt"/>
              </a:rPr>
              <a:t>our Empire </a:t>
            </a:r>
            <a:r>
              <a:rPr lang="en-US" sz="2000" dirty="0" smtClean="0">
                <a:latin typeface="+mn-lt"/>
              </a:rPr>
              <a:t>was not laid in the gloomy age of Ignorance and Superstition … “</a:t>
            </a:r>
          </a:p>
          <a:p>
            <a:pPr algn="l"/>
            <a:endParaRPr lang="en-US" sz="1800" dirty="0" smtClean="0"/>
          </a:p>
          <a:p>
            <a:pPr algn="l"/>
            <a:r>
              <a:rPr lang="en-US" sz="1800" i="1" dirty="0" smtClean="0"/>
              <a:t>			</a:t>
            </a:r>
          </a:p>
          <a:p>
            <a:pPr algn="l"/>
            <a:r>
              <a:rPr lang="en-US" sz="1800" i="1" dirty="0" smtClean="0"/>
              <a:t>			Circular to State Governments, 				June 8, 1783</a:t>
            </a:r>
            <a:endParaRPr lang="en-US" sz="1800" i="1" dirty="0"/>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533400" y="1447800"/>
            <a:ext cx="8229600" cy="4308872"/>
          </a:xfrm>
          <a:prstGeom prst="rect">
            <a:avLst/>
          </a:prstGeom>
          <a:noFill/>
          <a:ln w="9525">
            <a:noFill/>
            <a:miter lim="800000"/>
            <a:headEnd/>
            <a:tailEnd/>
          </a:ln>
        </p:spPr>
        <p:txBody>
          <a:bodyPr wrap="square">
            <a:spAutoFit/>
          </a:bodyPr>
          <a:lstStyle/>
          <a:p>
            <a:r>
              <a:rPr lang="en-US" sz="2400" dirty="0">
                <a:latin typeface="Book Antiqua" pitchFamily="18" charset="0"/>
              </a:rPr>
              <a:t>Notes from the Constitutional Convention</a:t>
            </a:r>
          </a:p>
          <a:p>
            <a:r>
              <a:rPr lang="en-US" sz="2400" dirty="0">
                <a:latin typeface="Book Antiqua" pitchFamily="18" charset="0"/>
              </a:rPr>
              <a:t> August 21, 1787</a:t>
            </a:r>
          </a:p>
          <a:p>
            <a:endParaRPr lang="en-US" sz="2400" dirty="0">
              <a:latin typeface="Book Antiqua" pitchFamily="18" charset="0"/>
            </a:endParaRPr>
          </a:p>
          <a:p>
            <a:endParaRPr lang="en-US" sz="1800" b="1" dirty="0">
              <a:latin typeface="Book Antiqua" pitchFamily="18" charset="0"/>
            </a:endParaRPr>
          </a:p>
          <a:p>
            <a:pPr algn="l"/>
            <a:r>
              <a:rPr lang="en-US" sz="2800" dirty="0">
                <a:latin typeface="Book Antiqua" pitchFamily="18" charset="0"/>
              </a:rPr>
              <a:t>“The true question at present is whether the Southern states shall or shall not be parties to the Union. If the Northern states consult their interest, they will not oppose the increase of slaves …”</a:t>
            </a:r>
          </a:p>
          <a:p>
            <a:pPr lvl="4" algn="l"/>
            <a:r>
              <a:rPr lang="en-US" sz="2400" b="1" dirty="0"/>
              <a:t>		</a:t>
            </a:r>
          </a:p>
          <a:p>
            <a:pPr lvl="4" algn="l"/>
            <a:r>
              <a:rPr lang="en-US" sz="2400" b="1" dirty="0"/>
              <a:t>			</a:t>
            </a:r>
            <a:r>
              <a:rPr lang="en-US" sz="2400" dirty="0"/>
              <a:t>Mr. John Rutledge, 				South Carolina Delegate</a:t>
            </a: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http://studyourhistory.com/wp-content/uploads/constitution.jpg"/>
          <p:cNvPicPr>
            <a:picLocks noChangeAspect="1" noChangeArrowheads="1"/>
          </p:cNvPicPr>
          <p:nvPr/>
        </p:nvPicPr>
        <p:blipFill>
          <a:blip r:embed="rId2" cstate="print"/>
          <a:srcRect/>
          <a:stretch>
            <a:fillRect/>
          </a:stretch>
        </p:blipFill>
        <p:spPr bwMode="auto">
          <a:xfrm>
            <a:off x="1752600" y="228600"/>
            <a:ext cx="5364163" cy="3292475"/>
          </a:xfrm>
          <a:prstGeom prst="rect">
            <a:avLst/>
          </a:prstGeom>
          <a:noFill/>
          <a:ln w="9525">
            <a:noFill/>
            <a:miter lim="800000"/>
            <a:headEnd/>
            <a:tailEnd/>
          </a:ln>
        </p:spPr>
      </p:pic>
      <p:sp>
        <p:nvSpPr>
          <p:cNvPr id="21507" name="Rectangle 4"/>
          <p:cNvSpPr>
            <a:spLocks noChangeArrowheads="1"/>
          </p:cNvSpPr>
          <p:nvPr/>
        </p:nvSpPr>
        <p:spPr bwMode="auto">
          <a:xfrm>
            <a:off x="838200" y="3581400"/>
            <a:ext cx="7391400" cy="2308225"/>
          </a:xfrm>
          <a:prstGeom prst="rect">
            <a:avLst/>
          </a:prstGeom>
          <a:noFill/>
          <a:ln w="9525">
            <a:noFill/>
            <a:miter lim="800000"/>
            <a:headEnd/>
            <a:tailEnd/>
          </a:ln>
        </p:spPr>
        <p:txBody>
          <a:bodyPr>
            <a:spAutoFit/>
          </a:bodyPr>
          <a:lstStyle/>
          <a:p>
            <a:r>
              <a:rPr lang="en-US" sz="2400" dirty="0">
                <a:latin typeface="+mn-lt"/>
              </a:rPr>
              <a:t>“Who authorized them to speak the language of, </a:t>
            </a:r>
            <a:r>
              <a:rPr lang="en-US" sz="2400" i="1" dirty="0">
                <a:latin typeface="+mn-lt"/>
              </a:rPr>
              <a:t>We, the people</a:t>
            </a:r>
            <a:r>
              <a:rPr lang="en-US" sz="2400" dirty="0">
                <a:latin typeface="+mn-lt"/>
              </a:rPr>
              <a:t>, instead of, </a:t>
            </a:r>
            <a:r>
              <a:rPr lang="en-US" sz="2400" i="1" dirty="0">
                <a:latin typeface="+mn-lt"/>
              </a:rPr>
              <a:t>We, the states</a:t>
            </a:r>
            <a:r>
              <a:rPr lang="en-US" sz="2400" dirty="0">
                <a:latin typeface="+mn-lt"/>
              </a:rPr>
              <a:t>? … If the states be not the agents of this compact, it must be one, great, consolidated, national government, of the people of all states.  Here is a resolution as radical as that which separated us from Great Britain.”</a:t>
            </a:r>
          </a:p>
        </p:txBody>
      </p:sp>
      <p:sp>
        <p:nvSpPr>
          <p:cNvPr id="21508" name="TextBox 5"/>
          <p:cNvSpPr txBox="1">
            <a:spLocks noChangeArrowheads="1"/>
          </p:cNvSpPr>
          <p:nvPr/>
        </p:nvSpPr>
        <p:spPr bwMode="auto">
          <a:xfrm>
            <a:off x="1752600" y="6019800"/>
            <a:ext cx="5486400" cy="369888"/>
          </a:xfrm>
          <a:prstGeom prst="rect">
            <a:avLst/>
          </a:prstGeom>
          <a:noFill/>
          <a:ln w="9525">
            <a:noFill/>
            <a:miter lim="800000"/>
            <a:headEnd/>
            <a:tailEnd/>
          </a:ln>
        </p:spPr>
        <p:txBody>
          <a:bodyPr>
            <a:spAutoFit/>
          </a:bodyPr>
          <a:lstStyle/>
          <a:p>
            <a:pPr algn="l"/>
            <a:r>
              <a:rPr lang="en-US" sz="1800" dirty="0"/>
              <a:t>Patrick Henry at the Virginia Ratifying Convention</a:t>
            </a: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http://www.constitutioncenter.org/timeline/flash/assets/asset_upload_file212_11961.jpg"/>
          <p:cNvPicPr>
            <a:picLocks noChangeAspect="1" noChangeArrowheads="1"/>
          </p:cNvPicPr>
          <p:nvPr/>
        </p:nvPicPr>
        <p:blipFill>
          <a:blip r:embed="rId2" cstate="print"/>
          <a:srcRect/>
          <a:stretch>
            <a:fillRect/>
          </a:stretch>
        </p:blipFill>
        <p:spPr bwMode="auto">
          <a:xfrm>
            <a:off x="762000" y="838200"/>
            <a:ext cx="4648200" cy="3901440"/>
          </a:xfrm>
          <a:prstGeom prst="rect">
            <a:avLst/>
          </a:prstGeom>
          <a:noFill/>
          <a:ln w="9525">
            <a:noFill/>
            <a:miter lim="800000"/>
            <a:headEnd/>
            <a:tailEnd/>
          </a:ln>
        </p:spPr>
      </p:pic>
      <p:pic>
        <p:nvPicPr>
          <p:cNvPr id="24579" name="Picture 6" descr="http://t0.gstatic.com/images?q=tbn:ANd9GcQIETo1FnZRh_xN3EUlaIofdwBzPQCSf3fVExGKYnyGPp0GA0g&amp;t=1&amp;usg=__G6tWGXsuob4ncvyXiBtZevZNmEw="/>
          <p:cNvPicPr>
            <a:picLocks noChangeAspect="1" noChangeArrowheads="1"/>
          </p:cNvPicPr>
          <p:nvPr/>
        </p:nvPicPr>
        <p:blipFill>
          <a:blip r:embed="rId3" cstate="print"/>
          <a:srcRect/>
          <a:stretch>
            <a:fillRect/>
          </a:stretch>
        </p:blipFill>
        <p:spPr bwMode="auto">
          <a:xfrm>
            <a:off x="6248400" y="838200"/>
            <a:ext cx="1838325" cy="2486025"/>
          </a:xfrm>
          <a:prstGeom prst="rect">
            <a:avLst/>
          </a:prstGeom>
          <a:noFill/>
          <a:ln w="9525">
            <a:noFill/>
            <a:miter lim="800000"/>
            <a:headEnd/>
            <a:tailEnd/>
          </a:ln>
        </p:spPr>
      </p:pic>
      <p:pic>
        <p:nvPicPr>
          <p:cNvPr id="24580" name="Picture 8" descr="http://t0.gstatic.com/images?q=tbn:ANd9GcRuVouN1mn2pEPWIqy0t2B4rm3s32AJyW1zNzl-H1MtQGtBqds&amp;t=1&amp;usg=__7VlXCcdX8-bTXgPwOoxvr-Q622c="/>
          <p:cNvPicPr>
            <a:picLocks noChangeAspect="1" noChangeArrowheads="1"/>
          </p:cNvPicPr>
          <p:nvPr/>
        </p:nvPicPr>
        <p:blipFill>
          <a:blip r:embed="rId4" cstate="print"/>
          <a:srcRect/>
          <a:stretch>
            <a:fillRect/>
          </a:stretch>
        </p:blipFill>
        <p:spPr bwMode="auto">
          <a:xfrm>
            <a:off x="6248400" y="3733800"/>
            <a:ext cx="1677988" cy="2468563"/>
          </a:xfrm>
          <a:prstGeom prst="rect">
            <a:avLst/>
          </a:prstGeom>
          <a:noFill/>
          <a:ln w="9525">
            <a:noFill/>
            <a:miter lim="800000"/>
            <a:headEnd/>
            <a:tailEnd/>
          </a:ln>
        </p:spPr>
      </p:pic>
      <p:sp>
        <p:nvSpPr>
          <p:cNvPr id="5" name="TextBox 4"/>
          <p:cNvSpPr txBox="1"/>
          <p:nvPr/>
        </p:nvSpPr>
        <p:spPr>
          <a:xfrm>
            <a:off x="1371600" y="4267200"/>
            <a:ext cx="4572000" cy="307777"/>
          </a:xfrm>
          <a:prstGeom prst="rect">
            <a:avLst/>
          </a:prstGeom>
          <a:noFill/>
        </p:spPr>
        <p:txBody>
          <a:bodyPr wrap="square" rtlCol="0">
            <a:spAutoFit/>
          </a:bodyPr>
          <a:lstStyle/>
          <a:p>
            <a:r>
              <a:rPr lang="en-US" dirty="0" smtClean="0"/>
              <a:t>"</a:t>
            </a:r>
            <a:endParaRPr lang="en-US" dirty="0"/>
          </a:p>
        </p:txBody>
      </p:sp>
      <p:sp>
        <p:nvSpPr>
          <p:cNvPr id="6" name="TextBox 5"/>
          <p:cNvSpPr txBox="1"/>
          <p:nvPr/>
        </p:nvSpPr>
        <p:spPr>
          <a:xfrm>
            <a:off x="838200" y="5105400"/>
            <a:ext cx="5257800" cy="1231106"/>
          </a:xfrm>
          <a:prstGeom prst="rect">
            <a:avLst/>
          </a:prstGeom>
          <a:noFill/>
        </p:spPr>
        <p:txBody>
          <a:bodyPr wrap="square" rtlCol="0">
            <a:spAutoFit/>
          </a:bodyPr>
          <a:lstStyle/>
          <a:p>
            <a:pPr algn="l"/>
            <a:r>
              <a:rPr lang="en-US" dirty="0" smtClean="0"/>
              <a:t> </a:t>
            </a:r>
            <a:r>
              <a:rPr lang="en-US" sz="2800" dirty="0" smtClean="0">
                <a:latin typeface="+mn-lt"/>
              </a:rPr>
              <a:t>“… the germ of nullification and secession”</a:t>
            </a:r>
            <a:endParaRPr lang="en-US" sz="1000" dirty="0" smtClean="0">
              <a:latin typeface="+mn-lt"/>
            </a:endParaRPr>
          </a:p>
          <a:p>
            <a:r>
              <a:rPr lang="en-US" sz="1800" dirty="0" smtClean="0"/>
              <a:t>		James Garfield</a:t>
            </a:r>
            <a:endParaRPr lang="en-US" sz="1800"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762000"/>
            <a:ext cx="6858000" cy="5539978"/>
          </a:xfrm>
          <a:prstGeom prst="rect">
            <a:avLst/>
          </a:prstGeom>
          <a:noFill/>
        </p:spPr>
        <p:txBody>
          <a:bodyPr wrap="square" rtlCol="0">
            <a:spAutoFit/>
          </a:bodyPr>
          <a:lstStyle/>
          <a:p>
            <a:pPr algn="l"/>
            <a:r>
              <a:rPr lang="en-US" sz="2400" dirty="0" smtClean="0">
                <a:latin typeface="+mn-lt"/>
              </a:rPr>
              <a:t>“</a:t>
            </a:r>
            <a:r>
              <a:rPr lang="en-US" sz="2400" i="1" dirty="0" smtClean="0">
                <a:latin typeface="+mn-lt"/>
              </a:rPr>
              <a:t>Our</a:t>
            </a:r>
            <a:r>
              <a:rPr lang="en-US" sz="2400" dirty="0" smtClean="0">
                <a:latin typeface="+mn-lt"/>
              </a:rPr>
              <a:t> </a:t>
            </a:r>
            <a:r>
              <a:rPr lang="en-US" sz="2400" i="1" dirty="0" smtClean="0">
                <a:latin typeface="+mn-lt"/>
              </a:rPr>
              <a:t>country</a:t>
            </a:r>
            <a:r>
              <a:rPr lang="en-US" sz="2400" dirty="0" smtClean="0">
                <a:latin typeface="+mn-lt"/>
              </a:rPr>
              <a:t> … </a:t>
            </a:r>
          </a:p>
          <a:p>
            <a:pPr algn="l"/>
            <a:endParaRPr lang="en-US" sz="2400" dirty="0" smtClean="0">
              <a:latin typeface="+mn-lt"/>
            </a:endParaRPr>
          </a:p>
          <a:p>
            <a:pPr algn="l"/>
            <a:r>
              <a:rPr lang="en-US" sz="2400" dirty="0" smtClean="0">
                <a:latin typeface="+mn-lt"/>
              </a:rPr>
              <a:t>A </a:t>
            </a:r>
            <a:r>
              <a:rPr lang="en-US" sz="2400" i="1" dirty="0" smtClean="0">
                <a:latin typeface="+mn-lt"/>
              </a:rPr>
              <a:t>rising nation</a:t>
            </a:r>
            <a:r>
              <a:rPr lang="en-US" sz="2400" dirty="0" smtClean="0">
                <a:latin typeface="+mn-lt"/>
              </a:rPr>
              <a:t>, spread over a wide and fruitful land …</a:t>
            </a:r>
          </a:p>
          <a:p>
            <a:pPr algn="l"/>
            <a:endParaRPr lang="en-US" sz="2400" dirty="0" smtClean="0">
              <a:latin typeface="+mn-lt"/>
            </a:endParaRPr>
          </a:p>
          <a:p>
            <a:pPr algn="l"/>
            <a:r>
              <a:rPr lang="en-US" sz="2400" dirty="0" smtClean="0">
                <a:latin typeface="+mn-lt"/>
              </a:rPr>
              <a:t>We are all republicans – we are federalists.  If there be any among us who would wish to dissolve </a:t>
            </a:r>
            <a:r>
              <a:rPr lang="en-US" sz="2400" i="1" dirty="0" smtClean="0">
                <a:latin typeface="+mn-lt"/>
              </a:rPr>
              <a:t>this Union </a:t>
            </a:r>
            <a:r>
              <a:rPr lang="en-US" sz="2400" dirty="0" smtClean="0">
                <a:latin typeface="+mn-lt"/>
              </a:rPr>
              <a:t>or to change its republican form, let them stand undisturbed as monuments of the safety with which error of opinion may be tolerated where reason is left free to combat it.”</a:t>
            </a:r>
          </a:p>
          <a:p>
            <a:pPr algn="l"/>
            <a:endParaRPr lang="en-US" sz="1800" i="1" dirty="0" smtClean="0"/>
          </a:p>
          <a:p>
            <a:pPr algn="l"/>
            <a:r>
              <a:rPr lang="en-US" sz="1800" i="1" dirty="0" smtClean="0"/>
              <a:t>				</a:t>
            </a:r>
          </a:p>
          <a:p>
            <a:pPr algn="l"/>
            <a:r>
              <a:rPr lang="en-US" sz="1800" i="1" dirty="0" smtClean="0"/>
              <a:t>				Thomas Jefferson</a:t>
            </a:r>
          </a:p>
          <a:p>
            <a:pPr algn="l"/>
            <a:r>
              <a:rPr lang="en-US" sz="1800" i="1" dirty="0" smtClean="0"/>
              <a:t>				First Inaugural Address</a:t>
            </a:r>
          </a:p>
          <a:p>
            <a:pPr algn="l"/>
            <a:r>
              <a:rPr lang="en-US" sz="1800" i="1" dirty="0" smtClean="0"/>
              <a:t>				March 4, 1801</a:t>
            </a:r>
            <a:endParaRPr lang="en-US" sz="1800" i="1" dirty="0"/>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http://3.bp.blogspot.com/_-b6xkLUOpXk/SiQa0Hyg4AI/AAAAAAAAAKI/1j9sZK4TFIw/s400/1803shepherd.jpg"/>
          <p:cNvPicPr>
            <a:picLocks noChangeAspect="1" noChangeArrowheads="1"/>
          </p:cNvPicPr>
          <p:nvPr/>
        </p:nvPicPr>
        <p:blipFill>
          <a:blip r:embed="rId2" cstate="print"/>
          <a:srcRect/>
          <a:stretch>
            <a:fillRect/>
          </a:stretch>
        </p:blipFill>
        <p:spPr bwMode="auto">
          <a:xfrm>
            <a:off x="381000" y="914400"/>
            <a:ext cx="6418263" cy="4846638"/>
          </a:xfrm>
          <a:prstGeom prst="rect">
            <a:avLst/>
          </a:prstGeom>
          <a:noFill/>
          <a:ln w="9525">
            <a:noFill/>
            <a:miter lim="800000"/>
            <a:headEnd/>
            <a:tailEnd/>
          </a:ln>
        </p:spPr>
      </p:pic>
      <p:pic>
        <p:nvPicPr>
          <p:cNvPr id="25603" name="Picture 2" descr="http://1.bp.blogspot.com/_-b6xkLUOpXk/SiQY7S_hcgI/AAAAAAAAAKA/W6ZgKbVZwEM/s400/225px-Aaron_Burr-2.jpg"/>
          <p:cNvPicPr>
            <a:picLocks noChangeAspect="1" noChangeArrowheads="1"/>
          </p:cNvPicPr>
          <p:nvPr/>
        </p:nvPicPr>
        <p:blipFill>
          <a:blip r:embed="rId3" cstate="print"/>
          <a:srcRect/>
          <a:stretch>
            <a:fillRect/>
          </a:stretch>
        </p:blipFill>
        <p:spPr bwMode="auto">
          <a:xfrm>
            <a:off x="7162800" y="3505200"/>
            <a:ext cx="1624013" cy="1920875"/>
          </a:xfrm>
          <a:prstGeom prst="rect">
            <a:avLst/>
          </a:prstGeom>
          <a:noFill/>
          <a:ln w="9525">
            <a:noFill/>
            <a:miter lim="800000"/>
            <a:headEnd/>
            <a:tailEnd/>
          </a:ln>
        </p:spPr>
      </p:pic>
      <p:pic>
        <p:nvPicPr>
          <p:cNvPr id="25604" name="Picture 4" descr="http://upload.wikimedia.org/wikipedia/commons/thumb/5/55/Map_of_Massachusetts_highlighting_Essex_County.svg/200px-Map_of_Massachusetts_highlighting_Essex_County.svg.png"/>
          <p:cNvPicPr>
            <a:picLocks noChangeAspect="1" noChangeArrowheads="1"/>
          </p:cNvPicPr>
          <p:nvPr/>
        </p:nvPicPr>
        <p:blipFill>
          <a:blip r:embed="rId4" cstate="print"/>
          <a:srcRect/>
          <a:stretch>
            <a:fillRect/>
          </a:stretch>
        </p:blipFill>
        <p:spPr bwMode="auto">
          <a:xfrm>
            <a:off x="7010400" y="1524000"/>
            <a:ext cx="1905000" cy="1162050"/>
          </a:xfrm>
          <a:prstGeom prst="rect">
            <a:avLst/>
          </a:prstGeom>
          <a:noFill/>
          <a:ln w="9525">
            <a:noFill/>
            <a:miter lim="800000"/>
            <a:headEnd/>
            <a:tailEnd/>
          </a:ln>
        </p:spPr>
      </p:pic>
      <p:sp>
        <p:nvSpPr>
          <p:cNvPr id="25605" name="TextBox 5"/>
          <p:cNvSpPr txBox="1">
            <a:spLocks noChangeArrowheads="1"/>
          </p:cNvSpPr>
          <p:nvPr/>
        </p:nvSpPr>
        <p:spPr bwMode="auto">
          <a:xfrm>
            <a:off x="7162800" y="914400"/>
            <a:ext cx="1371600" cy="523875"/>
          </a:xfrm>
          <a:prstGeom prst="rect">
            <a:avLst/>
          </a:prstGeom>
          <a:noFill/>
          <a:ln w="9525">
            <a:noFill/>
            <a:miter lim="800000"/>
            <a:headEnd/>
            <a:tailEnd/>
          </a:ln>
        </p:spPr>
        <p:txBody>
          <a:bodyPr>
            <a:spAutoFit/>
          </a:bodyPr>
          <a:lstStyle/>
          <a:p>
            <a:r>
              <a:rPr lang="en-US"/>
              <a:t>Essex County, Massachusetts</a:t>
            </a:r>
          </a:p>
        </p:txBody>
      </p:sp>
      <p:sp>
        <p:nvSpPr>
          <p:cNvPr id="25606" name="TextBox 6"/>
          <p:cNvSpPr txBox="1">
            <a:spLocks noChangeArrowheads="1"/>
          </p:cNvSpPr>
          <p:nvPr/>
        </p:nvSpPr>
        <p:spPr bwMode="auto">
          <a:xfrm>
            <a:off x="7162800" y="5486400"/>
            <a:ext cx="1524000" cy="307975"/>
          </a:xfrm>
          <a:prstGeom prst="rect">
            <a:avLst/>
          </a:prstGeom>
          <a:noFill/>
          <a:ln w="9525">
            <a:noFill/>
            <a:miter lim="800000"/>
            <a:headEnd/>
            <a:tailEnd/>
          </a:ln>
        </p:spPr>
        <p:txBody>
          <a:bodyPr>
            <a:spAutoFit/>
          </a:bodyPr>
          <a:lstStyle/>
          <a:p>
            <a:r>
              <a:rPr lang="en-US"/>
              <a:t>Aaron Burr</a:t>
            </a:r>
          </a:p>
        </p:txBody>
      </p:sp>
      <p:sp>
        <p:nvSpPr>
          <p:cNvPr id="25607" name="TextBox 7"/>
          <p:cNvSpPr txBox="1">
            <a:spLocks noChangeArrowheads="1"/>
          </p:cNvSpPr>
          <p:nvPr/>
        </p:nvSpPr>
        <p:spPr bwMode="auto">
          <a:xfrm>
            <a:off x="2209800" y="5867400"/>
            <a:ext cx="3048000" cy="304800"/>
          </a:xfrm>
          <a:prstGeom prst="rect">
            <a:avLst/>
          </a:prstGeom>
          <a:noFill/>
          <a:ln w="9525">
            <a:noFill/>
            <a:miter lim="800000"/>
            <a:headEnd/>
            <a:tailEnd/>
          </a:ln>
        </p:spPr>
        <p:txBody>
          <a:bodyPr>
            <a:spAutoFit/>
          </a:bodyPr>
          <a:lstStyle/>
          <a:p>
            <a:r>
              <a:rPr lang="en-US"/>
              <a:t>Louisiana Purchase, 1803</a:t>
            </a: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14400"/>
            <a:ext cx="7086600" cy="4462760"/>
          </a:xfrm>
          <a:prstGeom prst="rect">
            <a:avLst/>
          </a:prstGeom>
          <a:noFill/>
        </p:spPr>
        <p:txBody>
          <a:bodyPr wrap="square" rtlCol="0">
            <a:spAutoFit/>
          </a:bodyPr>
          <a:lstStyle/>
          <a:p>
            <a:pPr algn="l"/>
            <a:endParaRPr lang="en-US" sz="2400" dirty="0" smtClean="0">
              <a:latin typeface="+mn-lt"/>
            </a:endParaRPr>
          </a:p>
          <a:p>
            <a:pPr algn="l"/>
            <a:endParaRPr lang="en-US" sz="2400" dirty="0" smtClean="0">
              <a:latin typeface="+mn-lt"/>
            </a:endParaRPr>
          </a:p>
          <a:p>
            <a:pPr algn="l"/>
            <a:r>
              <a:rPr lang="en-US" sz="2400" dirty="0" smtClean="0">
                <a:latin typeface="+mn-lt"/>
              </a:rPr>
              <a:t>“Therefore resolved-That it be and hereby is recommended to the Legislatures of the several States represented in this Convention to adopt all such measures as may be necessary effectually to protect the citizens of said States from the operation and effects of all acts which have been or may be passed by the Congress of the United States …”</a:t>
            </a:r>
          </a:p>
          <a:p>
            <a:pPr algn="l"/>
            <a:endParaRPr lang="en-US" sz="2400" dirty="0" smtClean="0">
              <a:latin typeface="+mn-lt"/>
            </a:endParaRPr>
          </a:p>
          <a:p>
            <a:pPr algn="l"/>
            <a:r>
              <a:rPr lang="en-US" sz="2000" dirty="0" smtClean="0">
                <a:latin typeface="+mj-lt"/>
              </a:rPr>
              <a:t>			Hartford Convention, 1814</a:t>
            </a:r>
            <a:endParaRPr lang="en-US" sz="2000" dirty="0">
              <a:latin typeface="+mj-lt"/>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http://3.bp.blogspot.com/_cNfXHQHTJqs/SQdHPvTbxQI/AAAAAAAAAjo/lsSU_OjTVyg/s320/john-c-calhoun.gif"/>
          <p:cNvPicPr>
            <a:picLocks noChangeAspect="1" noChangeArrowheads="1"/>
          </p:cNvPicPr>
          <p:nvPr/>
        </p:nvPicPr>
        <p:blipFill>
          <a:blip r:embed="rId2" cstate="print"/>
          <a:srcRect/>
          <a:stretch>
            <a:fillRect/>
          </a:stretch>
        </p:blipFill>
        <p:spPr bwMode="auto">
          <a:xfrm>
            <a:off x="5105400" y="1828800"/>
            <a:ext cx="3627438" cy="3382963"/>
          </a:xfrm>
          <a:prstGeom prst="rect">
            <a:avLst/>
          </a:prstGeom>
          <a:noFill/>
          <a:ln w="9525">
            <a:noFill/>
            <a:miter lim="800000"/>
            <a:headEnd/>
            <a:tailEnd/>
          </a:ln>
        </p:spPr>
      </p:pic>
      <p:pic>
        <p:nvPicPr>
          <p:cNvPr id="27651" name="Picture 7" descr="C:\Users\Karen\Desktop\ExpositionandProtest1.jpg"/>
          <p:cNvPicPr>
            <a:picLocks noChangeAspect="1" noChangeArrowheads="1"/>
          </p:cNvPicPr>
          <p:nvPr/>
        </p:nvPicPr>
        <p:blipFill>
          <a:blip r:embed="rId3" cstate="print"/>
          <a:srcRect/>
          <a:stretch>
            <a:fillRect/>
          </a:stretch>
        </p:blipFill>
        <p:spPr bwMode="auto">
          <a:xfrm>
            <a:off x="762000" y="457200"/>
            <a:ext cx="3930650" cy="60356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ldrapush.files.wordpress.com/2011/09/kyyesterday13colonies.jpg"/>
          <p:cNvPicPr>
            <a:picLocks noChangeAspect="1" noChangeArrowheads="1"/>
          </p:cNvPicPr>
          <p:nvPr/>
        </p:nvPicPr>
        <p:blipFill>
          <a:blip r:embed="rId2" cstate="print"/>
          <a:srcRect/>
          <a:stretch>
            <a:fillRect/>
          </a:stretch>
        </p:blipFill>
        <p:spPr bwMode="auto">
          <a:xfrm>
            <a:off x="1219200" y="609600"/>
            <a:ext cx="6684645" cy="5029200"/>
          </a:xfrm>
          <a:prstGeom prst="rect">
            <a:avLst/>
          </a:prstGeom>
          <a:noFill/>
        </p:spPr>
      </p:pic>
      <p:sp>
        <p:nvSpPr>
          <p:cNvPr id="3" name="TextBox 2"/>
          <p:cNvSpPr txBox="1"/>
          <p:nvPr/>
        </p:nvSpPr>
        <p:spPr>
          <a:xfrm>
            <a:off x="3505200" y="6019800"/>
            <a:ext cx="2133600" cy="307777"/>
          </a:xfrm>
          <a:prstGeom prst="rect">
            <a:avLst/>
          </a:prstGeom>
          <a:noFill/>
        </p:spPr>
        <p:txBody>
          <a:bodyPr wrap="square" rtlCol="0">
            <a:spAutoFit/>
          </a:bodyPr>
          <a:lstStyle/>
          <a:p>
            <a:r>
              <a:rPr lang="en-US" dirty="0" smtClean="0"/>
              <a:t>Original 13 Colonies</a:t>
            </a:r>
            <a:endParaRPr lang="en-US" dirty="0"/>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295400"/>
            <a:ext cx="7086600" cy="5109091"/>
          </a:xfrm>
          <a:prstGeom prst="rect">
            <a:avLst/>
          </a:prstGeom>
          <a:noFill/>
        </p:spPr>
        <p:txBody>
          <a:bodyPr wrap="square" rtlCol="0">
            <a:spAutoFit/>
          </a:bodyPr>
          <a:lstStyle/>
          <a:p>
            <a:endParaRPr lang="en-US" sz="2000" dirty="0" smtClean="0"/>
          </a:p>
          <a:p>
            <a:r>
              <a:rPr lang="en-US" sz="2400" dirty="0" smtClean="0">
                <a:latin typeface="+mn-lt"/>
              </a:rPr>
              <a:t>… </a:t>
            </a:r>
            <a:r>
              <a:rPr lang="en-US" sz="2400" dirty="0" smtClean="0">
                <a:latin typeface="+mn-lt"/>
              </a:rPr>
              <a:t>the representatives of the good people of this commonwealth, anxiously desiring to live in peace with their fellow-citizens, and to do all that in them lies to preserve and perpetuate the Union of the States and the liberties of which it is the surest pledge – but feeling it to be their bounden duty to expose and resist all encroachments upon the true spirit of the Constitution … </a:t>
            </a:r>
          </a:p>
          <a:p>
            <a:endParaRPr lang="en-US" sz="2000" dirty="0" smtClean="0"/>
          </a:p>
          <a:p>
            <a:endParaRPr lang="en-US" sz="2000" i="1" dirty="0" smtClean="0"/>
          </a:p>
          <a:p>
            <a:pPr algn="l"/>
            <a:r>
              <a:rPr lang="en-US" sz="2000" dirty="0" smtClean="0"/>
              <a:t>John C. Calhoun</a:t>
            </a:r>
          </a:p>
          <a:p>
            <a:pPr algn="l"/>
            <a:r>
              <a:rPr lang="en-US" sz="2000" i="1" dirty="0" smtClean="0"/>
              <a:t>“South Carolina Exposition and Protest”</a:t>
            </a:r>
          </a:p>
          <a:p>
            <a:pPr algn="l"/>
            <a:r>
              <a:rPr lang="en-US" sz="2000" dirty="0" smtClean="0"/>
              <a:t>1828</a:t>
            </a:r>
          </a:p>
          <a:p>
            <a:endParaRPr lang="en-US" dirty="0"/>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tc.usf.edu/clippix/pix/webster-hayne-debate-painting_medium.jpg"/>
          <p:cNvPicPr>
            <a:picLocks noChangeAspect="1" noChangeArrowheads="1"/>
          </p:cNvPicPr>
          <p:nvPr/>
        </p:nvPicPr>
        <p:blipFill>
          <a:blip r:embed="rId2" cstate="print"/>
          <a:srcRect/>
          <a:stretch>
            <a:fillRect/>
          </a:stretch>
        </p:blipFill>
        <p:spPr bwMode="auto">
          <a:xfrm>
            <a:off x="762000" y="762000"/>
            <a:ext cx="7616819" cy="5059680"/>
          </a:xfrm>
          <a:prstGeom prst="rect">
            <a:avLst/>
          </a:prstGeom>
          <a:noFill/>
        </p:spPr>
      </p:pic>
      <p:sp>
        <p:nvSpPr>
          <p:cNvPr id="3" name="TextBox 2"/>
          <p:cNvSpPr txBox="1"/>
          <p:nvPr/>
        </p:nvSpPr>
        <p:spPr>
          <a:xfrm>
            <a:off x="990600" y="6019800"/>
            <a:ext cx="7239000" cy="369332"/>
          </a:xfrm>
          <a:prstGeom prst="rect">
            <a:avLst/>
          </a:prstGeom>
          <a:noFill/>
        </p:spPr>
        <p:txBody>
          <a:bodyPr wrap="square" rtlCol="0">
            <a:spAutoFit/>
          </a:bodyPr>
          <a:lstStyle/>
          <a:p>
            <a:r>
              <a:rPr lang="en-US" sz="1800" dirty="0" smtClean="0"/>
              <a:t>Webster-Hayne debate, 1830</a:t>
            </a:r>
            <a:endParaRPr lang="en-US" sz="1800" dirty="0"/>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965325" y="2693988"/>
            <a:ext cx="5214938" cy="3249612"/>
          </a:xfrm>
          <a:prstGeom prst="rect">
            <a:avLst/>
          </a:prstGeom>
          <a:noFill/>
          <a:ln w="9525">
            <a:noFill/>
            <a:miter lim="800000"/>
            <a:headEnd/>
            <a:tailEnd/>
          </a:ln>
        </p:spPr>
        <p:txBody>
          <a:bodyPr anchor="ctr">
            <a:spAutoFit/>
          </a:bodyPr>
          <a:lstStyle/>
          <a:p>
            <a:pPr eaLnBrk="1" hangingPunct="1"/>
            <a:r>
              <a:rPr lang="en-US" sz="1600" b="1" dirty="0"/>
              <a:t>Ordinance of Nullification</a:t>
            </a:r>
          </a:p>
          <a:p>
            <a:pPr eaLnBrk="1" hangingPunct="1"/>
            <a:r>
              <a:rPr lang="en-US" sz="1600" b="1" dirty="0"/>
              <a:t>The People of South Carolina</a:t>
            </a:r>
          </a:p>
          <a:p>
            <a:pPr eaLnBrk="1" hangingPunct="1"/>
            <a:r>
              <a:rPr lang="en-US" sz="1600" b="1" dirty="0"/>
              <a:t>November 24, 1832</a:t>
            </a:r>
          </a:p>
          <a:p>
            <a:r>
              <a:rPr lang="en-US" sz="1100" dirty="0"/>
              <a:t>  </a:t>
            </a:r>
            <a:r>
              <a:rPr lang="en-US" sz="14100" dirty="0"/>
              <a:t> </a:t>
            </a:r>
            <a:r>
              <a:rPr lang="en-US" sz="1100" dirty="0"/>
              <a:t>                                                                                                                     </a:t>
            </a:r>
            <a:r>
              <a:rPr lang="en-US" sz="1800" dirty="0"/>
              <a:t/>
            </a:r>
            <a:br>
              <a:rPr lang="en-US" sz="1800" dirty="0"/>
            </a:br>
            <a:endParaRPr lang="en-US" sz="1800" dirty="0"/>
          </a:p>
        </p:txBody>
      </p:sp>
      <p:pic>
        <p:nvPicPr>
          <p:cNvPr id="29699" name="Picture 3" descr="[south carolina]"/>
          <p:cNvPicPr>
            <a:picLocks noChangeAspect="1" noChangeArrowheads="1"/>
          </p:cNvPicPr>
          <p:nvPr/>
        </p:nvPicPr>
        <p:blipFill>
          <a:blip r:embed="rId3" cstate="print"/>
          <a:srcRect/>
          <a:stretch>
            <a:fillRect/>
          </a:stretch>
        </p:blipFill>
        <p:spPr bwMode="auto">
          <a:xfrm>
            <a:off x="3429000" y="381000"/>
            <a:ext cx="2247900" cy="2238375"/>
          </a:xfrm>
          <a:prstGeom prst="rect">
            <a:avLst/>
          </a:prstGeom>
          <a:noFill/>
          <a:ln w="9525">
            <a:noFill/>
            <a:miter lim="800000"/>
            <a:headEnd/>
            <a:tailEnd/>
          </a:ln>
        </p:spPr>
      </p:pic>
      <p:sp>
        <p:nvSpPr>
          <p:cNvPr id="29700" name="Text Box 4"/>
          <p:cNvSpPr txBox="1">
            <a:spLocks noChangeArrowheads="1"/>
          </p:cNvSpPr>
          <p:nvPr/>
        </p:nvSpPr>
        <p:spPr bwMode="auto">
          <a:xfrm>
            <a:off x="609600" y="3886200"/>
            <a:ext cx="8077200" cy="2308225"/>
          </a:xfrm>
          <a:prstGeom prst="rect">
            <a:avLst/>
          </a:prstGeom>
          <a:noFill/>
          <a:ln w="9525">
            <a:noFill/>
            <a:miter lim="800000"/>
            <a:headEnd/>
            <a:tailEnd/>
          </a:ln>
        </p:spPr>
        <p:txBody>
          <a:bodyPr>
            <a:spAutoFit/>
          </a:bodyPr>
          <a:lstStyle/>
          <a:p>
            <a:pPr algn="l">
              <a:spcBef>
                <a:spcPct val="50000"/>
              </a:spcBef>
            </a:pPr>
            <a:r>
              <a:rPr lang="en-US" sz="2400" i="1" dirty="0">
                <a:latin typeface="+mn-lt"/>
              </a:rPr>
              <a:t>We, therefore, the people of the State of South Carolina, in convention assembled, do declare and ordain</a:t>
            </a:r>
            <a:r>
              <a:rPr lang="en-US" sz="2400" dirty="0">
                <a:latin typeface="+mn-lt"/>
              </a:rPr>
              <a:t> ... [That these acts] ... are unauthorized by the Constitution of the United States and violate the true meaning and intent thereof, and are null, void, and no law, nor binding upon this State, its officers, or citizens …</a:t>
            </a: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liberator"/>
          <p:cNvPicPr>
            <a:picLocks noChangeAspect="1" noChangeArrowheads="1"/>
          </p:cNvPicPr>
          <p:nvPr/>
        </p:nvPicPr>
        <p:blipFill>
          <a:blip r:embed="rId2" cstate="print"/>
          <a:srcRect/>
          <a:stretch>
            <a:fillRect/>
          </a:stretch>
        </p:blipFill>
        <p:spPr bwMode="auto">
          <a:xfrm>
            <a:off x="457200" y="533400"/>
            <a:ext cx="8226425" cy="5611813"/>
          </a:xfrm>
          <a:prstGeom prst="rect">
            <a:avLst/>
          </a:prstGeom>
          <a:noFill/>
          <a:ln w="9525">
            <a:noFill/>
            <a:miter lim="800000"/>
            <a:headEnd/>
            <a:tailEnd/>
          </a:ln>
        </p:spPr>
      </p:pic>
      <p:pic>
        <p:nvPicPr>
          <p:cNvPr id="30723" name="Picture 8" descr="william_lloyd_garrison"/>
          <p:cNvPicPr>
            <a:picLocks noChangeAspect="1" noChangeArrowheads="1"/>
          </p:cNvPicPr>
          <p:nvPr/>
        </p:nvPicPr>
        <p:blipFill>
          <a:blip r:embed="rId3" cstate="print"/>
          <a:srcRect/>
          <a:stretch>
            <a:fillRect/>
          </a:stretch>
        </p:blipFill>
        <p:spPr bwMode="auto">
          <a:xfrm>
            <a:off x="6096000" y="3200400"/>
            <a:ext cx="2514600" cy="3424238"/>
          </a:xfrm>
          <a:prstGeom prst="rect">
            <a:avLst/>
          </a:prstGeom>
          <a:noFill/>
          <a:ln w="9525">
            <a:noFill/>
            <a:miter lim="800000"/>
            <a:headEnd/>
            <a:tailEnd/>
          </a:ln>
        </p:spPr>
      </p:pic>
      <p:sp>
        <p:nvSpPr>
          <p:cNvPr id="30724" name="TextBox 4"/>
          <p:cNvSpPr txBox="1">
            <a:spLocks noChangeArrowheads="1"/>
          </p:cNvSpPr>
          <p:nvPr/>
        </p:nvSpPr>
        <p:spPr bwMode="auto">
          <a:xfrm>
            <a:off x="1295400" y="3886200"/>
            <a:ext cx="3886200" cy="1323975"/>
          </a:xfrm>
          <a:prstGeom prst="rect">
            <a:avLst/>
          </a:prstGeom>
          <a:noFill/>
          <a:ln w="9525">
            <a:noFill/>
            <a:miter lim="800000"/>
            <a:headEnd/>
            <a:tailEnd/>
          </a:ln>
        </p:spPr>
        <p:txBody>
          <a:bodyPr>
            <a:spAutoFit/>
          </a:bodyPr>
          <a:lstStyle/>
          <a:p>
            <a:r>
              <a:rPr lang="en-US" sz="4000" b="1" dirty="0" smtClean="0">
                <a:solidFill>
                  <a:schemeClr val="bg1">
                    <a:lumMod val="75000"/>
                    <a:lumOff val="25000"/>
                  </a:schemeClr>
                </a:solidFill>
              </a:rPr>
              <a:t>“No </a:t>
            </a:r>
            <a:r>
              <a:rPr lang="en-US" sz="4000" b="1" dirty="0">
                <a:solidFill>
                  <a:schemeClr val="bg1">
                    <a:lumMod val="75000"/>
                    <a:lumOff val="25000"/>
                  </a:schemeClr>
                </a:solidFill>
              </a:rPr>
              <a:t>Union </a:t>
            </a:r>
            <a:r>
              <a:rPr lang="en-US" sz="4000" b="1" dirty="0" smtClean="0">
                <a:solidFill>
                  <a:schemeClr val="bg1">
                    <a:lumMod val="75000"/>
                    <a:lumOff val="25000"/>
                  </a:schemeClr>
                </a:solidFill>
              </a:rPr>
              <a:t>with   Slaveholders!”</a:t>
            </a:r>
            <a:endParaRPr lang="en-US" sz="4000" b="1" dirty="0">
              <a:solidFill>
                <a:schemeClr val="bg1">
                  <a:lumMod val="75000"/>
                  <a:lumOff val="25000"/>
                </a:schemeClr>
              </a:solidFill>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762000" y="533400"/>
            <a:ext cx="7543800" cy="2678113"/>
          </a:xfrm>
          <a:prstGeom prst="rect">
            <a:avLst/>
          </a:prstGeom>
          <a:noFill/>
          <a:ln w="9525">
            <a:noFill/>
            <a:miter lim="800000"/>
            <a:headEnd/>
            <a:tailEnd/>
          </a:ln>
        </p:spPr>
        <p:txBody>
          <a:bodyPr>
            <a:spAutoFit/>
          </a:bodyPr>
          <a:lstStyle/>
          <a:p>
            <a:r>
              <a:rPr lang="en-US" sz="2800" dirty="0" smtClean="0">
                <a:latin typeface="+mn-lt"/>
              </a:rPr>
              <a:t>“Resolved</a:t>
            </a:r>
            <a:r>
              <a:rPr lang="en-US" sz="2800" dirty="0">
                <a:latin typeface="+mn-lt"/>
              </a:rPr>
              <a:t>, that the slaveholding states cannot and will not submit to the enactment by Congress of any law imposing onerous conditions or restraints upon the rights of masters to remove with their property into the territories of the United States</a:t>
            </a:r>
            <a:r>
              <a:rPr lang="en-US" sz="2800" dirty="0" smtClean="0">
                <a:latin typeface="+mn-lt"/>
              </a:rPr>
              <a:t>.”</a:t>
            </a:r>
            <a:endParaRPr lang="en-US" sz="2800" dirty="0">
              <a:latin typeface="+mn-lt"/>
            </a:endParaRPr>
          </a:p>
        </p:txBody>
      </p:sp>
      <p:sp>
        <p:nvSpPr>
          <p:cNvPr id="32771" name="TextBox 2"/>
          <p:cNvSpPr txBox="1">
            <a:spLocks noChangeArrowheads="1"/>
          </p:cNvSpPr>
          <p:nvPr/>
        </p:nvSpPr>
        <p:spPr bwMode="auto">
          <a:xfrm>
            <a:off x="4724400" y="3810000"/>
            <a:ext cx="3505200" cy="646331"/>
          </a:xfrm>
          <a:prstGeom prst="rect">
            <a:avLst/>
          </a:prstGeom>
          <a:noFill/>
          <a:ln w="9525">
            <a:noFill/>
            <a:miter lim="800000"/>
            <a:headEnd/>
            <a:tailEnd/>
          </a:ln>
        </p:spPr>
        <p:txBody>
          <a:bodyPr wrap="square">
            <a:spAutoFit/>
          </a:bodyPr>
          <a:lstStyle/>
          <a:p>
            <a:r>
              <a:rPr lang="en-US" sz="1800" dirty="0"/>
              <a:t>Text from </a:t>
            </a:r>
            <a:r>
              <a:rPr lang="en-US" sz="1800" i="1" dirty="0"/>
              <a:t>Resolutions of the Nashville Convention of 1850</a:t>
            </a:r>
            <a:endParaRPr lang="en-US" sz="1800" dirty="0"/>
          </a:p>
        </p:txBody>
      </p:sp>
      <p:pic>
        <p:nvPicPr>
          <p:cNvPr id="32772" name="Picture 4" descr="http://t1.gstatic.com/images?q=tbn:ANd9GcQLWK-lrcsAsRzvRRGu58V53wE1-xk2iKVqTE-gpQDjnz2bku8&amp;t=1&amp;usg=__ZRLDYh8oC0W3U6PEqt2Ip5RMLvQ="/>
          <p:cNvPicPr>
            <a:picLocks noChangeAspect="1" noChangeArrowheads="1"/>
          </p:cNvPicPr>
          <p:nvPr/>
        </p:nvPicPr>
        <p:blipFill>
          <a:blip r:embed="rId2" cstate="print"/>
          <a:srcRect/>
          <a:stretch>
            <a:fillRect/>
          </a:stretch>
        </p:blipFill>
        <p:spPr bwMode="auto">
          <a:xfrm>
            <a:off x="762000" y="3810000"/>
            <a:ext cx="3765550" cy="26511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609600" y="609600"/>
            <a:ext cx="8001000" cy="3539430"/>
          </a:xfrm>
          <a:prstGeom prst="rect">
            <a:avLst/>
          </a:prstGeom>
          <a:noFill/>
          <a:ln w="9525">
            <a:noFill/>
            <a:miter lim="800000"/>
            <a:headEnd/>
            <a:tailEnd/>
          </a:ln>
        </p:spPr>
        <p:txBody>
          <a:bodyPr>
            <a:spAutoFit/>
          </a:bodyPr>
          <a:lstStyle/>
          <a:p>
            <a:r>
              <a:rPr lang="en-US" sz="2800" dirty="0">
                <a:latin typeface="+mn-lt"/>
              </a:rPr>
              <a:t>“That a State, as a party to the constitutional compact, has the right to </a:t>
            </a:r>
            <a:r>
              <a:rPr lang="en-US" sz="2800" i="1" dirty="0">
                <a:latin typeface="+mn-lt"/>
              </a:rPr>
              <a:t>secede</a:t>
            </a:r>
            <a:r>
              <a:rPr lang="en-US" sz="2800" dirty="0">
                <a:latin typeface="+mn-lt"/>
              </a:rPr>
              <a:t>—acting in the same capacity in which it ratified the constitution—cannot, with any show of reason, be denied by any one who regards the constitution as a compact—if a power … should fail to fulfill the ends for which it was established.” </a:t>
            </a:r>
          </a:p>
        </p:txBody>
      </p:sp>
      <p:sp>
        <p:nvSpPr>
          <p:cNvPr id="33795" name="TextBox 3"/>
          <p:cNvSpPr txBox="1">
            <a:spLocks noChangeArrowheads="1"/>
          </p:cNvSpPr>
          <p:nvPr/>
        </p:nvSpPr>
        <p:spPr bwMode="auto">
          <a:xfrm>
            <a:off x="3810000" y="4648200"/>
            <a:ext cx="3962400" cy="1416050"/>
          </a:xfrm>
          <a:prstGeom prst="rect">
            <a:avLst/>
          </a:prstGeom>
          <a:noFill/>
          <a:ln w="9525">
            <a:noFill/>
            <a:miter lim="800000"/>
            <a:headEnd/>
            <a:tailEnd/>
          </a:ln>
        </p:spPr>
        <p:txBody>
          <a:bodyPr>
            <a:spAutoFit/>
          </a:bodyPr>
          <a:lstStyle/>
          <a:p>
            <a:r>
              <a:rPr lang="en-US" sz="1600" i="1" dirty="0"/>
              <a:t>John C. Calhoun</a:t>
            </a:r>
          </a:p>
          <a:p>
            <a:r>
              <a:rPr lang="en-US" i="1" dirty="0"/>
              <a:t>A DISCOURSE ON THE </a:t>
            </a:r>
            <a:r>
              <a:rPr lang="en-US" i="1" dirty="0" smtClean="0"/>
              <a:t>CONSTITUTION  </a:t>
            </a:r>
            <a:r>
              <a:rPr lang="en-US" i="1" dirty="0"/>
              <a:t>AND GOVERNMENT OF THE UNITED STATES, 1851</a:t>
            </a:r>
            <a:endParaRPr lang="en-US" dirty="0"/>
          </a:p>
          <a:p>
            <a:endParaRPr lang="en-US" dirty="0"/>
          </a:p>
          <a:p>
            <a:endParaRPr lang="en-US" dirty="0"/>
          </a:p>
        </p:txBody>
      </p:sp>
      <p:pic>
        <p:nvPicPr>
          <p:cNvPr id="33796" name="Picture 2" descr="http://www.constitution.org/jcc/jccincap.gif"/>
          <p:cNvPicPr>
            <a:picLocks noChangeAspect="1" noChangeArrowheads="1"/>
          </p:cNvPicPr>
          <p:nvPr/>
        </p:nvPicPr>
        <p:blipFill>
          <a:blip r:embed="rId2" cstate="print"/>
          <a:srcRect/>
          <a:stretch>
            <a:fillRect/>
          </a:stretch>
        </p:blipFill>
        <p:spPr bwMode="auto">
          <a:xfrm>
            <a:off x="1371600" y="3886200"/>
            <a:ext cx="2133600" cy="26289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85800"/>
            <a:ext cx="7010400" cy="6093976"/>
          </a:xfrm>
          <a:prstGeom prst="rect">
            <a:avLst/>
          </a:prstGeom>
          <a:noFill/>
        </p:spPr>
        <p:txBody>
          <a:bodyPr wrap="square" rtlCol="0">
            <a:spAutoFit/>
          </a:bodyPr>
          <a:lstStyle/>
          <a:p>
            <a:pPr algn="l"/>
            <a:endParaRPr lang="en-US" sz="2000" dirty="0" smtClean="0"/>
          </a:p>
          <a:p>
            <a:pPr algn="l"/>
            <a:r>
              <a:rPr lang="en-US" sz="2000" dirty="0" smtClean="0"/>
              <a:t>“Your purpose, then, plainly stated, is that you will destroy the Government, unless you be allowed to construe and enforce the Constitution as you please, on all points in dispute between you and us. You will rule or ruin in all events. …</a:t>
            </a:r>
          </a:p>
          <a:p>
            <a:pPr algn="l"/>
            <a:endParaRPr lang="en-US" sz="2000" dirty="0" smtClean="0"/>
          </a:p>
          <a:p>
            <a:pPr algn="l"/>
            <a:r>
              <a:rPr lang="en-US" sz="2000" dirty="0" smtClean="0"/>
              <a:t>But you will not abide the election of a Republican president! In that supposed event, you say, you will destroy the Union; and then, you say, the great crime of having destroyed it will be upon us!  …</a:t>
            </a:r>
          </a:p>
          <a:p>
            <a:pPr algn="l"/>
            <a:endParaRPr lang="en-US" sz="2000" dirty="0" smtClean="0"/>
          </a:p>
          <a:p>
            <a:pPr algn="l"/>
            <a:r>
              <a:rPr lang="en-US" sz="2000" dirty="0" smtClean="0"/>
              <a:t>It is exceedingly desirable that all parts of this great Confederacy shall be at peace, and in harmony, one with another.”</a:t>
            </a:r>
          </a:p>
          <a:p>
            <a:pPr algn="l"/>
            <a:endParaRPr lang="en-US" dirty="0" smtClean="0"/>
          </a:p>
          <a:p>
            <a:pPr lvl="8"/>
            <a:r>
              <a:rPr lang="en-US" sz="1600" dirty="0" smtClean="0"/>
              <a:t>Abraham Lincoln</a:t>
            </a:r>
          </a:p>
          <a:p>
            <a:pPr lvl="8"/>
            <a:r>
              <a:rPr lang="en-US" sz="1600" dirty="0" smtClean="0"/>
              <a:t>Cooper Union Address</a:t>
            </a:r>
          </a:p>
          <a:p>
            <a:pPr lvl="8"/>
            <a:r>
              <a:rPr lang="en-US" sz="1600" dirty="0" smtClean="0"/>
              <a:t>February 27, 1860</a:t>
            </a:r>
          </a:p>
          <a:p>
            <a:endParaRPr lang="en-US" dirty="0" smtClean="0"/>
          </a:p>
          <a:p>
            <a:endParaRPr lang="en-US" dirty="0"/>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south-carolina-secession-banner"/>
          <p:cNvPicPr>
            <a:picLocks noChangeAspect="1" noChangeArrowheads="1"/>
          </p:cNvPicPr>
          <p:nvPr/>
        </p:nvPicPr>
        <p:blipFill>
          <a:blip r:embed="rId3" cstate="print"/>
          <a:srcRect/>
          <a:stretch>
            <a:fillRect/>
          </a:stretch>
        </p:blipFill>
        <p:spPr bwMode="auto">
          <a:xfrm>
            <a:off x="762000" y="533400"/>
            <a:ext cx="4497388" cy="5835650"/>
          </a:xfrm>
          <a:prstGeom prst="rect">
            <a:avLst/>
          </a:prstGeom>
          <a:noFill/>
          <a:ln w="9525">
            <a:noFill/>
            <a:miter lim="800000"/>
            <a:headEnd/>
            <a:tailEnd/>
          </a:ln>
        </p:spPr>
      </p:pic>
      <p:sp>
        <p:nvSpPr>
          <p:cNvPr id="36867" name="Text Box 6"/>
          <p:cNvSpPr txBox="1">
            <a:spLocks noChangeArrowheads="1"/>
          </p:cNvSpPr>
          <p:nvPr/>
        </p:nvSpPr>
        <p:spPr bwMode="auto">
          <a:xfrm>
            <a:off x="5486400" y="533400"/>
            <a:ext cx="3276600" cy="584200"/>
          </a:xfrm>
          <a:prstGeom prst="rect">
            <a:avLst/>
          </a:prstGeom>
          <a:noFill/>
          <a:ln w="9525">
            <a:noFill/>
            <a:miter lim="800000"/>
            <a:headEnd/>
            <a:tailEnd/>
          </a:ln>
        </p:spPr>
        <p:txBody>
          <a:bodyPr>
            <a:spAutoFit/>
          </a:bodyPr>
          <a:lstStyle/>
          <a:p>
            <a:pPr algn="l">
              <a:spcBef>
                <a:spcPct val="50000"/>
              </a:spcBef>
            </a:pPr>
            <a:r>
              <a:rPr lang="en-US" sz="1600" b="1"/>
              <a:t>Banner of the South Carolina Secession Convention</a:t>
            </a:r>
          </a:p>
        </p:txBody>
      </p:sp>
      <p:pic>
        <p:nvPicPr>
          <p:cNvPr id="36868" name="Picture 2" descr="http://www.sonofthesouth.net/leefoundation/Jefferson_Davis/South_Carolina_Secedes_small.jpg"/>
          <p:cNvPicPr>
            <a:picLocks noChangeAspect="1" noChangeArrowheads="1"/>
          </p:cNvPicPr>
          <p:nvPr/>
        </p:nvPicPr>
        <p:blipFill>
          <a:blip r:embed="rId4" cstate="print"/>
          <a:srcRect/>
          <a:stretch>
            <a:fillRect/>
          </a:stretch>
        </p:blipFill>
        <p:spPr bwMode="auto">
          <a:xfrm>
            <a:off x="6019800" y="1676400"/>
            <a:ext cx="2487613" cy="3749675"/>
          </a:xfrm>
          <a:prstGeom prst="rect">
            <a:avLst/>
          </a:prstGeom>
          <a:noFill/>
          <a:ln w="9525">
            <a:noFill/>
            <a:miter lim="800000"/>
            <a:headEnd/>
            <a:tailEnd/>
          </a:ln>
        </p:spPr>
      </p:pic>
      <p:sp>
        <p:nvSpPr>
          <p:cNvPr id="36869" name="TextBox 4"/>
          <p:cNvSpPr txBox="1">
            <a:spLocks noChangeArrowheads="1"/>
          </p:cNvSpPr>
          <p:nvPr/>
        </p:nvSpPr>
        <p:spPr bwMode="auto">
          <a:xfrm>
            <a:off x="6019800" y="5562600"/>
            <a:ext cx="2590800" cy="738188"/>
          </a:xfrm>
          <a:prstGeom prst="rect">
            <a:avLst/>
          </a:prstGeom>
          <a:noFill/>
          <a:ln w="9525">
            <a:noFill/>
            <a:miter lim="800000"/>
            <a:headEnd/>
            <a:tailEnd/>
          </a:ln>
        </p:spPr>
        <p:txBody>
          <a:bodyPr>
            <a:spAutoFit/>
          </a:bodyPr>
          <a:lstStyle/>
          <a:p>
            <a:r>
              <a:rPr lang="en-US" b="1"/>
              <a:t>January 5, 1861 depiction of “The Seceding South Carolina Delegation”</a:t>
            </a: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sz="half" idx="4294967295"/>
          </p:nvPr>
        </p:nvSpPr>
        <p:spPr>
          <a:xfrm>
            <a:off x="0" y="990600"/>
            <a:ext cx="5638800" cy="5135563"/>
          </a:xfrm>
        </p:spPr>
        <p:txBody>
          <a:bodyPr/>
          <a:lstStyle/>
          <a:p>
            <a:pPr eaLnBrk="1" hangingPunct="1">
              <a:lnSpc>
                <a:spcPct val="90000"/>
              </a:lnSpc>
              <a:buFontTx/>
              <a:buNone/>
            </a:pPr>
            <a:r>
              <a:rPr lang="en-US" dirty="0" smtClean="0"/>
              <a:t>	“In legal contemplation, the Union is perpetual, confirmed by the history of the Union itself.  The Union is much older than the Constitution.  It was formed, in fact, by the Articles of Association in 1774.  It was matured and continued by the Declaration of Independence in 1776.”		</a:t>
            </a:r>
          </a:p>
          <a:p>
            <a:pPr eaLnBrk="1" hangingPunct="1">
              <a:lnSpc>
                <a:spcPct val="90000"/>
              </a:lnSpc>
              <a:buFontTx/>
              <a:buNone/>
            </a:pPr>
            <a:r>
              <a:rPr lang="en-US" sz="1800" b="1" dirty="0" smtClean="0"/>
              <a:t>		Abraham Lincoln</a:t>
            </a:r>
          </a:p>
          <a:p>
            <a:pPr eaLnBrk="1" hangingPunct="1">
              <a:lnSpc>
                <a:spcPct val="90000"/>
              </a:lnSpc>
              <a:buFontTx/>
              <a:buNone/>
            </a:pPr>
            <a:r>
              <a:rPr lang="en-US" sz="1800" b="1" dirty="0" smtClean="0"/>
              <a:t>		First Inaugural Address</a:t>
            </a:r>
          </a:p>
          <a:p>
            <a:pPr eaLnBrk="1" hangingPunct="1">
              <a:lnSpc>
                <a:spcPct val="90000"/>
              </a:lnSpc>
              <a:buFontTx/>
              <a:buNone/>
            </a:pPr>
            <a:r>
              <a:rPr lang="en-US" sz="1800" b="1" dirty="0" smtClean="0"/>
              <a:t>		March 4, 1861</a:t>
            </a:r>
          </a:p>
        </p:txBody>
      </p:sp>
      <p:pic>
        <p:nvPicPr>
          <p:cNvPr id="35843" name="Picture 3" descr="american_colonies_1775"/>
          <p:cNvPicPr>
            <a:picLocks noChangeAspect="1" noChangeArrowheads="1"/>
          </p:cNvPicPr>
          <p:nvPr/>
        </p:nvPicPr>
        <p:blipFill>
          <a:blip r:embed="rId3" cstate="print"/>
          <a:srcRect/>
          <a:stretch>
            <a:fillRect/>
          </a:stretch>
        </p:blipFill>
        <p:spPr bwMode="auto">
          <a:xfrm>
            <a:off x="5791200" y="990600"/>
            <a:ext cx="3019425" cy="48482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990600"/>
            <a:ext cx="7162800" cy="4942892"/>
          </a:xfrm>
          <a:prstGeom prst="rect">
            <a:avLst/>
          </a:prstGeom>
        </p:spPr>
        <p:txBody>
          <a:bodyPr wrap="square">
            <a:spAutoFit/>
          </a:bodyPr>
          <a:lstStyle/>
          <a:p>
            <a:endParaRPr lang="en-US" sz="2400" dirty="0" smtClean="0"/>
          </a:p>
          <a:p>
            <a:r>
              <a:rPr lang="en-US" sz="2800" dirty="0" smtClean="0">
                <a:latin typeface="+mn-lt"/>
              </a:rPr>
              <a:t>“Plainly, the central idea of secession, is the essence of anarchy. A majority, held in restraint by constitutional checks, and limitations, and always changing easily, with deliberate changes of popular opinions and sentiments, is the only true sovereign of a free people. Whoever rejects it, does of necessity, fly to anarchy or to despotism.”</a:t>
            </a:r>
          </a:p>
          <a:p>
            <a:pPr algn="l" eaLnBrk="1" hangingPunct="1">
              <a:lnSpc>
                <a:spcPct val="90000"/>
              </a:lnSpc>
              <a:buFontTx/>
              <a:buNone/>
            </a:pPr>
            <a:endParaRPr lang="en-US" sz="2400" b="1" dirty="0" smtClean="0"/>
          </a:p>
          <a:p>
            <a:pPr algn="l" eaLnBrk="1" hangingPunct="1">
              <a:lnSpc>
                <a:spcPct val="90000"/>
              </a:lnSpc>
              <a:buFontTx/>
              <a:buNone/>
            </a:pPr>
            <a:endParaRPr lang="en-US" sz="2400" b="1" dirty="0" smtClean="0"/>
          </a:p>
          <a:p>
            <a:endParaRPr lang="en-US" sz="2400" dirty="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De Fer North America 1705."/>
          <p:cNvPicPr>
            <a:picLocks noChangeAspect="1" noChangeArrowheads="1"/>
          </p:cNvPicPr>
          <p:nvPr/>
        </p:nvPicPr>
        <p:blipFill>
          <a:blip r:embed="rId2" cstate="print"/>
          <a:srcRect/>
          <a:stretch>
            <a:fillRect/>
          </a:stretch>
        </p:blipFill>
        <p:spPr bwMode="auto">
          <a:xfrm>
            <a:off x="990600" y="457200"/>
            <a:ext cx="7143750" cy="5353051"/>
          </a:xfrm>
          <a:prstGeom prst="rect">
            <a:avLst/>
          </a:prstGeom>
          <a:noFill/>
        </p:spPr>
      </p:pic>
      <p:sp>
        <p:nvSpPr>
          <p:cNvPr id="3" name="TextBox 2"/>
          <p:cNvSpPr txBox="1"/>
          <p:nvPr/>
        </p:nvSpPr>
        <p:spPr>
          <a:xfrm>
            <a:off x="3048000" y="6096000"/>
            <a:ext cx="2971800" cy="307777"/>
          </a:xfrm>
          <a:prstGeom prst="rect">
            <a:avLst/>
          </a:prstGeom>
          <a:noFill/>
        </p:spPr>
        <p:txBody>
          <a:bodyPr wrap="square" rtlCol="0">
            <a:spAutoFit/>
          </a:bodyPr>
          <a:lstStyle/>
          <a:p>
            <a:r>
              <a:rPr lang="en-US" dirty="0" smtClean="0"/>
              <a:t>1705 French Map</a:t>
            </a:r>
            <a:endParaRPr lang="en-US" dirty="0"/>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flipH="1">
            <a:off x="838200" y="1124736"/>
            <a:ext cx="7620000" cy="2862322"/>
          </a:xfrm>
          <a:prstGeom prst="rect">
            <a:avLst/>
          </a:prstGeom>
          <a:noFill/>
          <a:ln w="9525">
            <a:noFill/>
            <a:miter lim="800000"/>
            <a:headEnd/>
            <a:tailEnd/>
          </a:ln>
        </p:spPr>
        <p:txBody>
          <a:bodyPr wrap="square" anchor="ctr">
            <a:spAutoFit/>
          </a:bodyPr>
          <a:lstStyle/>
          <a:p>
            <a:pPr algn="l" eaLnBrk="1" hangingPunct="1"/>
            <a:r>
              <a:rPr lang="en-US" sz="2800" dirty="0">
                <a:latin typeface="Book Antiqua" pitchFamily="18" charset="0"/>
              </a:rPr>
              <a:t>“I have no purpose, directly or indirectly, to interfere with the institution of slavery in the States where it exists. I believe I have no lawful right to do so, and I have no inclination to do so.”</a:t>
            </a:r>
          </a:p>
          <a:p>
            <a:pPr algn="l" eaLnBrk="1" hangingPunct="1"/>
            <a:endParaRPr lang="en-US" sz="2000" dirty="0"/>
          </a:p>
          <a:p>
            <a:pPr algn="l" eaLnBrk="1" hangingPunct="1"/>
            <a:r>
              <a:rPr lang="en-US" sz="2000" dirty="0"/>
              <a:t>					</a:t>
            </a:r>
          </a:p>
        </p:txBody>
      </p:sp>
      <p:pic>
        <p:nvPicPr>
          <p:cNvPr id="8194" name="Picture 2" descr="http://t2.gstatic.com/images?q=tbn:ANd9GcSmBMgU8XRBm9m_VmwZAq20U3nJ3TslRYxGNq1MtcDtT5gCEjJDuw"/>
          <p:cNvPicPr>
            <a:picLocks noChangeAspect="1" noChangeArrowheads="1"/>
          </p:cNvPicPr>
          <p:nvPr/>
        </p:nvPicPr>
        <p:blipFill>
          <a:blip r:embed="rId3" cstate="print"/>
          <a:srcRect/>
          <a:stretch>
            <a:fillRect/>
          </a:stretch>
        </p:blipFill>
        <p:spPr bwMode="auto">
          <a:xfrm>
            <a:off x="4724400" y="3276600"/>
            <a:ext cx="3004112" cy="301752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istoryplace.com/lincoln/lincpix/last.jpg"/>
          <p:cNvPicPr>
            <a:picLocks noChangeAspect="1" noChangeArrowheads="1"/>
          </p:cNvPicPr>
          <p:nvPr/>
        </p:nvPicPr>
        <p:blipFill>
          <a:blip r:embed="rId2" cstate="print"/>
          <a:srcRect/>
          <a:stretch>
            <a:fillRect/>
          </a:stretch>
        </p:blipFill>
        <p:spPr bwMode="auto">
          <a:xfrm>
            <a:off x="4953000" y="1905000"/>
            <a:ext cx="3533775" cy="4114801"/>
          </a:xfrm>
          <a:prstGeom prst="rect">
            <a:avLst/>
          </a:prstGeom>
          <a:noFill/>
        </p:spPr>
      </p:pic>
      <p:pic>
        <p:nvPicPr>
          <p:cNvPr id="1028" name="Picture 4" descr="http://www.historyplace.com/lincoln/lincpix/linc-2.jpg"/>
          <p:cNvPicPr>
            <a:picLocks noChangeAspect="1" noChangeArrowheads="1"/>
          </p:cNvPicPr>
          <p:nvPr/>
        </p:nvPicPr>
        <p:blipFill>
          <a:blip r:embed="rId3" cstate="print"/>
          <a:srcRect/>
          <a:stretch>
            <a:fillRect/>
          </a:stretch>
        </p:blipFill>
        <p:spPr bwMode="auto">
          <a:xfrm>
            <a:off x="1066800" y="1143000"/>
            <a:ext cx="2962275" cy="4905375"/>
          </a:xfrm>
          <a:prstGeom prst="rect">
            <a:avLst/>
          </a:prstGeom>
          <a:noFill/>
        </p:spPr>
      </p:pic>
      <p:pic>
        <p:nvPicPr>
          <p:cNvPr id="1030" name="Picture 6" descr="http://www.historyplace.com/lincoln/lincpix/b63.jpg"/>
          <p:cNvPicPr>
            <a:picLocks noChangeAspect="1" noChangeArrowheads="1"/>
          </p:cNvPicPr>
          <p:nvPr/>
        </p:nvPicPr>
        <p:blipFill>
          <a:blip r:embed="rId4" cstate="print"/>
          <a:srcRect/>
          <a:stretch>
            <a:fillRect/>
          </a:stretch>
        </p:blipFill>
        <p:spPr bwMode="auto">
          <a:xfrm>
            <a:off x="3581400" y="304800"/>
            <a:ext cx="2190387" cy="3291840"/>
          </a:xfrm>
          <a:prstGeom prst="rect">
            <a:avLst/>
          </a:prstGeom>
          <a:noFill/>
        </p:spPr>
      </p:pic>
      <p:sp>
        <p:nvSpPr>
          <p:cNvPr id="5" name="TextBox 4"/>
          <p:cNvSpPr txBox="1"/>
          <p:nvPr/>
        </p:nvSpPr>
        <p:spPr>
          <a:xfrm>
            <a:off x="1066800" y="6172200"/>
            <a:ext cx="1371600" cy="304800"/>
          </a:xfrm>
          <a:prstGeom prst="rect">
            <a:avLst/>
          </a:prstGeom>
          <a:noFill/>
        </p:spPr>
        <p:txBody>
          <a:bodyPr wrap="square" rtlCol="0">
            <a:spAutoFit/>
          </a:bodyPr>
          <a:lstStyle/>
          <a:p>
            <a:r>
              <a:rPr lang="en-US" dirty="0" smtClean="0"/>
              <a:t>1860</a:t>
            </a:r>
            <a:endParaRPr lang="en-US" dirty="0"/>
          </a:p>
        </p:txBody>
      </p:sp>
      <p:sp>
        <p:nvSpPr>
          <p:cNvPr id="6" name="TextBox 5"/>
          <p:cNvSpPr txBox="1"/>
          <p:nvPr/>
        </p:nvSpPr>
        <p:spPr>
          <a:xfrm>
            <a:off x="5943600" y="1066800"/>
            <a:ext cx="1295400" cy="307777"/>
          </a:xfrm>
          <a:prstGeom prst="rect">
            <a:avLst/>
          </a:prstGeom>
          <a:noFill/>
        </p:spPr>
        <p:txBody>
          <a:bodyPr wrap="square" rtlCol="0">
            <a:spAutoFit/>
          </a:bodyPr>
          <a:lstStyle/>
          <a:p>
            <a:r>
              <a:rPr lang="en-US" dirty="0" smtClean="0"/>
              <a:t>1863</a:t>
            </a:r>
            <a:endParaRPr lang="en-US" dirty="0"/>
          </a:p>
        </p:txBody>
      </p:sp>
      <p:sp>
        <p:nvSpPr>
          <p:cNvPr id="7" name="TextBox 6"/>
          <p:cNvSpPr txBox="1"/>
          <p:nvPr/>
        </p:nvSpPr>
        <p:spPr>
          <a:xfrm>
            <a:off x="7620000" y="6324600"/>
            <a:ext cx="685800" cy="307777"/>
          </a:xfrm>
          <a:prstGeom prst="rect">
            <a:avLst/>
          </a:prstGeom>
          <a:noFill/>
        </p:spPr>
        <p:txBody>
          <a:bodyPr wrap="square" rtlCol="0">
            <a:spAutoFit/>
          </a:bodyPr>
          <a:lstStyle/>
          <a:p>
            <a:r>
              <a:rPr lang="en-US" dirty="0" smtClean="0"/>
              <a:t>1865</a:t>
            </a:r>
            <a:endParaRPr lang="en-US" dirty="0"/>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oin, or Die, cartoon in The Pennsylvania Gazette"/>
          <p:cNvPicPr>
            <a:picLocks noChangeAspect="1" noChangeArrowheads="1"/>
          </p:cNvPicPr>
          <p:nvPr/>
        </p:nvPicPr>
        <p:blipFill>
          <a:blip r:embed="rId2" cstate="print"/>
          <a:srcRect/>
          <a:stretch>
            <a:fillRect/>
          </a:stretch>
        </p:blipFill>
        <p:spPr bwMode="auto">
          <a:xfrm>
            <a:off x="914400" y="914400"/>
            <a:ext cx="7366000" cy="4572000"/>
          </a:xfrm>
          <a:prstGeom prst="rect">
            <a:avLst/>
          </a:prstGeom>
          <a:noFill/>
          <a:ln w="9525">
            <a:noFill/>
            <a:miter lim="800000"/>
            <a:headEnd/>
            <a:tailEnd/>
          </a:ln>
        </p:spPr>
      </p:pic>
      <p:sp>
        <p:nvSpPr>
          <p:cNvPr id="4" name="TextBox 3"/>
          <p:cNvSpPr txBox="1"/>
          <p:nvPr/>
        </p:nvSpPr>
        <p:spPr>
          <a:xfrm>
            <a:off x="1524000" y="5715000"/>
            <a:ext cx="6096000" cy="307777"/>
          </a:xfrm>
          <a:prstGeom prst="rect">
            <a:avLst/>
          </a:prstGeom>
          <a:noFill/>
        </p:spPr>
        <p:txBody>
          <a:bodyPr wrap="square" rtlCol="0">
            <a:spAutoFit/>
          </a:bodyPr>
          <a:lstStyle/>
          <a:p>
            <a:r>
              <a:rPr lang="en-US" dirty="0" smtClean="0"/>
              <a:t>Image from Ben Franklin’s Pennsylvania Gazette, 1754</a:t>
            </a:r>
            <a:endParaRPr lang="en-US"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219200" y="228600"/>
            <a:ext cx="6705600" cy="5478423"/>
          </a:xfrm>
          <a:prstGeom prst="rect">
            <a:avLst/>
          </a:prstGeom>
          <a:noFill/>
          <a:ln w="9525">
            <a:noFill/>
            <a:miter lim="800000"/>
            <a:headEnd/>
            <a:tailEnd/>
          </a:ln>
        </p:spPr>
        <p:txBody>
          <a:bodyPr wrap="square">
            <a:spAutoFit/>
          </a:bodyPr>
          <a:lstStyle/>
          <a:p>
            <a:endParaRPr lang="en-US" sz="2000" dirty="0">
              <a:latin typeface="Bookman Old Style" pitchFamily="18" charset="0"/>
            </a:endParaRPr>
          </a:p>
          <a:p>
            <a:endParaRPr lang="en-US" sz="2000" dirty="0">
              <a:latin typeface="Bookman Old Style" pitchFamily="18" charset="0"/>
            </a:endParaRPr>
          </a:p>
          <a:p>
            <a:endParaRPr lang="en-US" sz="2400" dirty="0">
              <a:latin typeface="Bookman Old Style" pitchFamily="18" charset="0"/>
            </a:endParaRPr>
          </a:p>
          <a:p>
            <a:r>
              <a:rPr lang="en-US" sz="2400" dirty="0">
                <a:latin typeface="+mn-lt"/>
              </a:rPr>
              <a:t>Articles of Association </a:t>
            </a:r>
          </a:p>
          <a:p>
            <a:r>
              <a:rPr lang="en-US" sz="2400" dirty="0">
                <a:latin typeface="+mn-lt"/>
              </a:rPr>
              <a:t>1774</a:t>
            </a:r>
          </a:p>
          <a:p>
            <a:endParaRPr lang="en-US" sz="2400" dirty="0">
              <a:latin typeface="+mn-lt"/>
            </a:endParaRPr>
          </a:p>
          <a:p>
            <a:r>
              <a:rPr lang="en-US" sz="2400" dirty="0">
                <a:latin typeface="+mn-lt"/>
              </a:rPr>
              <a:t>… And we do solemnly bind ourselves and our constituents, under the ties aforesaid, to adhere to this association, until such parts of the several acts of parliament passed since the close of the last war … are repealed.</a:t>
            </a:r>
          </a:p>
          <a:p>
            <a:endParaRPr lang="en-US" sz="2000" dirty="0">
              <a:latin typeface="+mn-lt"/>
            </a:endParaRPr>
          </a:p>
          <a:p>
            <a:endParaRPr lang="en-US" sz="2000" dirty="0">
              <a:latin typeface="+mn-lt"/>
            </a:endParaRPr>
          </a:p>
          <a:p>
            <a:r>
              <a:rPr lang="en-US" sz="2000" dirty="0">
                <a:latin typeface="+mn-lt"/>
              </a:rPr>
              <a:t>Journals of the Continental Congress</a:t>
            </a:r>
          </a:p>
          <a:p>
            <a:r>
              <a:rPr lang="en-US" sz="2000" dirty="0">
                <a:latin typeface="+mn-lt"/>
              </a:rPr>
              <a:t>October 20, 1774</a:t>
            </a:r>
          </a:p>
          <a:p>
            <a:endParaRPr lang="en-US"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315200" cy="5878532"/>
          </a:xfrm>
          <a:prstGeom prst="rect">
            <a:avLst/>
          </a:prstGeom>
          <a:noFill/>
        </p:spPr>
        <p:txBody>
          <a:bodyPr wrap="square" rtlCol="0">
            <a:spAutoFit/>
          </a:bodyPr>
          <a:lstStyle/>
          <a:p>
            <a:pPr algn="l"/>
            <a:endParaRPr lang="en-US" sz="2400" dirty="0" smtClean="0">
              <a:latin typeface="+mn-lt"/>
            </a:endParaRPr>
          </a:p>
          <a:p>
            <a:pPr algn="l"/>
            <a:endParaRPr lang="en-US" sz="2400" dirty="0" smtClean="0">
              <a:latin typeface="+mn-lt"/>
            </a:endParaRPr>
          </a:p>
          <a:p>
            <a:pPr algn="l"/>
            <a:r>
              <a:rPr lang="en-US" sz="2400" dirty="0" smtClean="0">
                <a:latin typeface="+mn-lt"/>
              </a:rPr>
              <a:t>“Volumes have been written on the subject of the struggle between England and America.</a:t>
            </a:r>
          </a:p>
          <a:p>
            <a:pPr algn="l"/>
            <a:endParaRPr lang="en-US" sz="2400" dirty="0" smtClean="0">
              <a:latin typeface="+mn-lt"/>
            </a:endParaRPr>
          </a:p>
          <a:p>
            <a:pPr algn="l"/>
            <a:r>
              <a:rPr lang="en-US" sz="2400" dirty="0" smtClean="0">
                <a:latin typeface="+mn-lt"/>
              </a:rPr>
              <a:t>The sun never shined on a cause of greater worth.  </a:t>
            </a:r>
            <a:r>
              <a:rPr lang="en-US" sz="2400" dirty="0" err="1" smtClean="0">
                <a:latin typeface="+mn-lt"/>
              </a:rPr>
              <a:t>‘Tis</a:t>
            </a:r>
            <a:r>
              <a:rPr lang="en-US" sz="2400" dirty="0" smtClean="0">
                <a:latin typeface="+mn-lt"/>
              </a:rPr>
              <a:t> not the affair of a city, a country, a province, or a kingdom, but of a continent …</a:t>
            </a:r>
          </a:p>
          <a:p>
            <a:pPr algn="l"/>
            <a:endParaRPr lang="en-US" sz="2400" dirty="0" smtClean="0">
              <a:latin typeface="+mn-lt"/>
            </a:endParaRPr>
          </a:p>
          <a:p>
            <a:pPr algn="l"/>
            <a:r>
              <a:rPr lang="en-US" sz="2400" dirty="0" smtClean="0">
                <a:latin typeface="+mn-lt"/>
              </a:rPr>
              <a:t>Now is the seed time of continental union, faith and honor.”</a:t>
            </a:r>
          </a:p>
          <a:p>
            <a:pPr algn="l"/>
            <a:endParaRPr lang="en-US" sz="2400" dirty="0" smtClean="0">
              <a:latin typeface="+mn-lt"/>
            </a:endParaRPr>
          </a:p>
          <a:p>
            <a:pPr algn="l"/>
            <a:endParaRPr lang="en-US" dirty="0" smtClean="0"/>
          </a:p>
          <a:p>
            <a:pPr algn="l"/>
            <a:r>
              <a:rPr lang="en-US" sz="2000" dirty="0" smtClean="0"/>
              <a:t>					Thomas Paine</a:t>
            </a:r>
          </a:p>
          <a:p>
            <a:pPr algn="l"/>
            <a:r>
              <a:rPr lang="en-US" sz="2000" i="1" dirty="0" smtClean="0"/>
              <a:t>					Common Sense</a:t>
            </a:r>
          </a:p>
          <a:p>
            <a:pPr algn="l"/>
            <a:r>
              <a:rPr lang="en-US" sz="2000" i="1" dirty="0" smtClean="0"/>
              <a:t>					1776</a:t>
            </a:r>
          </a:p>
          <a:p>
            <a:pPr algn="l"/>
            <a:endParaRPr lang="en-US" dirty="0"/>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founding.com/repository/imgLib/20071018_declaration.jpg"/>
          <p:cNvPicPr>
            <a:picLocks noChangeAspect="1" noChangeArrowheads="1"/>
          </p:cNvPicPr>
          <p:nvPr/>
        </p:nvPicPr>
        <p:blipFill>
          <a:blip r:embed="rId2" cstate="print"/>
          <a:srcRect/>
          <a:stretch>
            <a:fillRect/>
          </a:stretch>
        </p:blipFill>
        <p:spPr bwMode="auto">
          <a:xfrm>
            <a:off x="838200" y="685800"/>
            <a:ext cx="4857750" cy="5724525"/>
          </a:xfrm>
          <a:prstGeom prst="rect">
            <a:avLst/>
          </a:prstGeom>
          <a:noFill/>
          <a:ln w="9525">
            <a:noFill/>
            <a:miter lim="800000"/>
            <a:headEnd/>
            <a:tailEnd/>
          </a:ln>
        </p:spPr>
      </p:pic>
      <p:sp>
        <p:nvSpPr>
          <p:cNvPr id="11267" name="TextBox 7"/>
          <p:cNvSpPr txBox="1">
            <a:spLocks noChangeArrowheads="1"/>
          </p:cNvSpPr>
          <p:nvPr/>
        </p:nvSpPr>
        <p:spPr bwMode="auto">
          <a:xfrm>
            <a:off x="6477000" y="1828800"/>
            <a:ext cx="2133600" cy="3170238"/>
          </a:xfrm>
          <a:prstGeom prst="rect">
            <a:avLst/>
          </a:prstGeom>
          <a:noFill/>
          <a:ln w="9525">
            <a:noFill/>
            <a:miter lim="800000"/>
            <a:headEnd/>
            <a:tailEnd/>
          </a:ln>
        </p:spPr>
        <p:txBody>
          <a:bodyPr>
            <a:spAutoFit/>
          </a:bodyPr>
          <a:lstStyle/>
          <a:p>
            <a:r>
              <a:rPr lang="en-US" sz="2500">
                <a:latin typeface="Bookman Old Style" pitchFamily="18" charset="0"/>
              </a:rPr>
              <a:t>“The unanimous Declaration of the thirteen united States of America”</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143000" y="685800"/>
            <a:ext cx="6934200" cy="5324535"/>
          </a:xfrm>
          <a:prstGeom prst="rect">
            <a:avLst/>
          </a:prstGeom>
          <a:noFill/>
          <a:ln w="9525">
            <a:noFill/>
            <a:miter lim="800000"/>
            <a:headEnd/>
            <a:tailEnd/>
          </a:ln>
        </p:spPr>
        <p:txBody>
          <a:bodyPr>
            <a:spAutoFit/>
          </a:bodyPr>
          <a:lstStyle/>
          <a:p>
            <a:endParaRPr lang="en-US" sz="2000" dirty="0"/>
          </a:p>
          <a:p>
            <a:endParaRPr lang="en-US" sz="2000" dirty="0"/>
          </a:p>
          <a:p>
            <a:r>
              <a:rPr lang="en-US" sz="2000" dirty="0" smtClean="0">
                <a:latin typeface="Book Antiqua" pitchFamily="18" charset="0"/>
              </a:rPr>
              <a:t>We, therefore, the Representatives of </a:t>
            </a:r>
            <a:r>
              <a:rPr lang="en-US" sz="2000" i="1" dirty="0" smtClean="0">
                <a:latin typeface="Book Antiqua" pitchFamily="18" charset="0"/>
              </a:rPr>
              <a:t>the united States of America </a:t>
            </a:r>
            <a:r>
              <a:rPr lang="en-US" sz="2000" dirty="0">
                <a:latin typeface="Book Antiqua" pitchFamily="18" charset="0"/>
              </a:rPr>
              <a:t>… do, in the Name, and by Authority of the good People of these Colonies, solemnly publish and declare, That </a:t>
            </a:r>
            <a:r>
              <a:rPr lang="en-US" sz="2000" i="1" dirty="0">
                <a:latin typeface="Book Antiqua" pitchFamily="18" charset="0"/>
              </a:rPr>
              <a:t>these United Colonies </a:t>
            </a:r>
            <a:r>
              <a:rPr lang="en-US" sz="2000" dirty="0">
                <a:latin typeface="Book Antiqua" pitchFamily="18" charset="0"/>
              </a:rPr>
              <a:t>are, and of Right ought to be </a:t>
            </a:r>
            <a:r>
              <a:rPr lang="en-US" sz="2000" i="1" dirty="0" smtClean="0">
                <a:latin typeface="Book Antiqua" pitchFamily="18" charset="0"/>
              </a:rPr>
              <a:t>Free and Independent  States</a:t>
            </a:r>
            <a:r>
              <a:rPr lang="en-US" sz="2000" dirty="0" smtClean="0">
                <a:latin typeface="Book Antiqua" pitchFamily="18" charset="0"/>
              </a:rPr>
              <a:t>; </a:t>
            </a:r>
            <a:r>
              <a:rPr lang="en-US" sz="2000" dirty="0">
                <a:latin typeface="Book Antiqua" pitchFamily="18" charset="0"/>
              </a:rPr>
              <a:t>that they are Absolved from all Allegiance to the British Crown, and that all political connection between them and the State of Great Britain, is and ought to be totally dissolved; and that as Free and Independent States, they have full Power to levy War, conclude Peace, contract Alliances, establish Commerce, and to do all other Acts and Things which </a:t>
            </a:r>
            <a:r>
              <a:rPr lang="en-US" sz="2000" i="1" dirty="0">
                <a:latin typeface="Book Antiqua" pitchFamily="18" charset="0"/>
              </a:rPr>
              <a:t>Independent States </a:t>
            </a:r>
            <a:r>
              <a:rPr lang="en-US" sz="2000" dirty="0">
                <a:latin typeface="Book Antiqua" pitchFamily="18" charset="0"/>
              </a:rPr>
              <a:t>may of right </a:t>
            </a:r>
            <a:r>
              <a:rPr lang="en-US" sz="2000" dirty="0" smtClean="0">
                <a:latin typeface="Book Antiqua" pitchFamily="18" charset="0"/>
              </a:rPr>
              <a:t>do …</a:t>
            </a:r>
          </a:p>
          <a:p>
            <a:endParaRPr lang="en-US" sz="2000" dirty="0" smtClean="0">
              <a:latin typeface="Book Antiqua" pitchFamily="18" charset="0"/>
            </a:endParaRPr>
          </a:p>
          <a:p>
            <a:endParaRPr lang="en-US" sz="2000" dirty="0" smtClean="0">
              <a:latin typeface="Book Antiqua" pitchFamily="18" charset="0"/>
            </a:endParaRPr>
          </a:p>
          <a:p>
            <a:pPr algn="l"/>
            <a:r>
              <a:rPr lang="en-US" sz="2000" i="1" dirty="0" smtClean="0">
                <a:latin typeface="Book Antiqua" pitchFamily="18" charset="0"/>
              </a:rPr>
              <a:t>				Declaration of Independence</a:t>
            </a:r>
            <a:endParaRPr lang="en-US" sz="2000" i="1" dirty="0">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articles"/>
          <p:cNvPicPr>
            <a:picLocks noChangeAspect="1" noChangeArrowheads="1"/>
          </p:cNvPicPr>
          <p:nvPr/>
        </p:nvPicPr>
        <p:blipFill>
          <a:blip r:embed="rId3" cstate="print"/>
          <a:srcRect/>
          <a:stretch>
            <a:fillRect/>
          </a:stretch>
        </p:blipFill>
        <p:spPr bwMode="auto">
          <a:xfrm>
            <a:off x="990600" y="762000"/>
            <a:ext cx="3133725" cy="5715000"/>
          </a:xfrm>
          <a:prstGeom prst="rect">
            <a:avLst/>
          </a:prstGeom>
          <a:noFill/>
          <a:ln w="9525">
            <a:noFill/>
            <a:miter lim="800000"/>
            <a:headEnd/>
            <a:tailEnd/>
          </a:ln>
        </p:spPr>
      </p:pic>
      <p:pic>
        <p:nvPicPr>
          <p:cNvPr id="15363" name="Picture 9" descr="Photograph:The Articles of Confederation were printed for everyone to read."/>
          <p:cNvPicPr>
            <a:picLocks noChangeAspect="1" noChangeArrowheads="1"/>
          </p:cNvPicPr>
          <p:nvPr/>
        </p:nvPicPr>
        <p:blipFill>
          <a:blip r:embed="rId4" cstate="print"/>
          <a:srcRect/>
          <a:stretch>
            <a:fillRect/>
          </a:stretch>
        </p:blipFill>
        <p:spPr bwMode="auto">
          <a:xfrm>
            <a:off x="4876800" y="304800"/>
            <a:ext cx="2590800" cy="4286250"/>
          </a:xfrm>
          <a:prstGeom prst="rect">
            <a:avLst/>
          </a:prstGeom>
          <a:noFill/>
          <a:ln w="9525">
            <a:noFill/>
            <a:miter lim="800000"/>
            <a:headEnd/>
            <a:tailEnd/>
          </a:ln>
        </p:spPr>
      </p:pic>
      <p:pic>
        <p:nvPicPr>
          <p:cNvPr id="15364" name="Picture 11" descr="articles"/>
          <p:cNvPicPr>
            <a:picLocks noChangeAspect="1" noChangeArrowheads="1"/>
          </p:cNvPicPr>
          <p:nvPr/>
        </p:nvPicPr>
        <p:blipFill>
          <a:blip r:embed="rId5" cstate="print"/>
          <a:srcRect/>
          <a:stretch>
            <a:fillRect/>
          </a:stretch>
        </p:blipFill>
        <p:spPr bwMode="auto">
          <a:xfrm>
            <a:off x="3733800" y="2971800"/>
            <a:ext cx="2019300" cy="3095625"/>
          </a:xfrm>
          <a:prstGeom prst="rect">
            <a:avLst/>
          </a:prstGeom>
          <a:noFill/>
          <a:ln w="9525">
            <a:noFill/>
            <a:miter lim="800000"/>
            <a:headEnd/>
            <a:tailEnd/>
          </a:ln>
        </p:spPr>
      </p:pic>
      <p:sp>
        <p:nvSpPr>
          <p:cNvPr id="15365" name="Text Box 16"/>
          <p:cNvSpPr txBox="1">
            <a:spLocks noChangeArrowheads="1"/>
          </p:cNvSpPr>
          <p:nvPr/>
        </p:nvSpPr>
        <p:spPr bwMode="auto">
          <a:xfrm>
            <a:off x="6400800" y="5105400"/>
            <a:ext cx="1905000" cy="1600200"/>
          </a:xfrm>
          <a:prstGeom prst="rect">
            <a:avLst/>
          </a:prstGeom>
          <a:noFill/>
          <a:ln w="9525">
            <a:noFill/>
            <a:miter lim="800000"/>
            <a:headEnd/>
            <a:tailEnd/>
          </a:ln>
        </p:spPr>
        <p:txBody>
          <a:bodyPr>
            <a:spAutoFit/>
          </a:bodyPr>
          <a:lstStyle/>
          <a:p>
            <a:pPr algn="l">
              <a:spcBef>
                <a:spcPct val="50000"/>
              </a:spcBef>
            </a:pPr>
            <a:r>
              <a:rPr lang="en-US" b="1"/>
              <a:t>Proposed November 1777</a:t>
            </a:r>
          </a:p>
          <a:p>
            <a:pPr algn="l">
              <a:spcBef>
                <a:spcPct val="50000"/>
              </a:spcBef>
            </a:pPr>
            <a:r>
              <a:rPr lang="en-US" b="1"/>
              <a:t>Ratified            March 1781</a:t>
            </a:r>
          </a:p>
          <a:p>
            <a:pPr algn="l">
              <a:spcBef>
                <a:spcPct val="50000"/>
              </a:spcBef>
            </a:pPr>
            <a:r>
              <a:rPr lang="en-US" b="1"/>
              <a:t>1</a:t>
            </a:r>
            <a:r>
              <a:rPr lang="en-US" b="1" baseline="30000"/>
              <a:t>st</a:t>
            </a:r>
            <a:r>
              <a:rPr lang="en-US" b="1"/>
              <a:t> Confederation Congress created</a:t>
            </a:r>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4360</TotalTime>
  <Words>1518</Words>
  <Application>Microsoft Office PowerPoint</Application>
  <PresentationFormat>On-screen Show (4:3)</PresentationFormat>
  <Paragraphs>158</Paragraphs>
  <Slides>31</Slides>
  <Notes>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Navin</dc:creator>
  <cp:lastModifiedBy>jnavin</cp:lastModifiedBy>
  <cp:revision>255</cp:revision>
  <cp:lastPrinted>1601-01-01T00:00:00Z</cp:lastPrinted>
  <dcterms:created xsi:type="dcterms:W3CDTF">1601-01-01T00:00:00Z</dcterms:created>
  <dcterms:modified xsi:type="dcterms:W3CDTF">2015-09-15T15:01:11Z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